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ink/ink1.xml" ContentType="application/inkml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732" r:id="rId2"/>
    <p:sldId id="722" r:id="rId3"/>
    <p:sldId id="792" r:id="rId4"/>
    <p:sldId id="532" r:id="rId5"/>
    <p:sldId id="771" r:id="rId6"/>
    <p:sldId id="769" r:id="rId7"/>
    <p:sldId id="772" r:id="rId8"/>
    <p:sldId id="775" r:id="rId9"/>
    <p:sldId id="733" r:id="rId10"/>
    <p:sldId id="774" r:id="rId11"/>
    <p:sldId id="776" r:id="rId12"/>
    <p:sldId id="773" r:id="rId13"/>
    <p:sldId id="770" r:id="rId14"/>
    <p:sldId id="777" r:id="rId15"/>
    <p:sldId id="778" r:id="rId16"/>
    <p:sldId id="779" r:id="rId17"/>
    <p:sldId id="780" r:id="rId18"/>
    <p:sldId id="734" r:id="rId19"/>
    <p:sldId id="781" r:id="rId20"/>
    <p:sldId id="782" r:id="rId21"/>
    <p:sldId id="783" r:id="rId22"/>
    <p:sldId id="784" r:id="rId23"/>
    <p:sldId id="801" r:id="rId24"/>
    <p:sldId id="800" r:id="rId25"/>
    <p:sldId id="736" r:id="rId26"/>
    <p:sldId id="790" r:id="rId27"/>
    <p:sldId id="785" r:id="rId28"/>
    <p:sldId id="739" r:id="rId29"/>
    <p:sldId id="786" r:id="rId30"/>
    <p:sldId id="787" r:id="rId31"/>
    <p:sldId id="788" r:id="rId32"/>
    <p:sldId id="789" r:id="rId33"/>
    <p:sldId id="802" r:id="rId34"/>
    <p:sldId id="803" r:id="rId35"/>
    <p:sldId id="804" r:id="rId36"/>
    <p:sldId id="805" r:id="rId37"/>
  </p:sldIdLst>
  <p:sldSz cx="9144000" cy="5143500" type="screen16x9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70CEB"/>
    <a:srgbClr val="33CC33"/>
    <a:srgbClr val="6600FF"/>
    <a:srgbClr val="920B08"/>
    <a:srgbClr val="972303"/>
    <a:srgbClr val="950508"/>
    <a:srgbClr val="E1E9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89" autoAdjust="0"/>
    <p:restoredTop sz="93782" autoAdjust="0"/>
  </p:normalViewPr>
  <p:slideViewPr>
    <p:cSldViewPr>
      <p:cViewPr varScale="1">
        <p:scale>
          <a:sx n="79" d="100"/>
          <a:sy n="79" d="100"/>
        </p:scale>
        <p:origin x="264" y="6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  <inkml:channel name="T" type="integer" max="2.14748E9" units="dev"/>
        </inkml:traceFormat>
        <inkml:channelProperties>
          <inkml:channelProperty channel="X" name="resolution" value="58.94737" units="1/cm"/>
          <inkml:channelProperty channel="Y" name="resolution" value="58.98877" units="1/cm"/>
          <inkml:channelProperty channel="T" name="resolution" value="1" units="1/dev"/>
        </inkml:channelProperties>
      </inkml:inkSource>
      <inkml:timestamp xml:id="ts0" timeString="2021-04-15T01:00:56.793"/>
    </inkml:context>
    <inkml:brush xml:id="br0">
      <inkml:brushProperty name="width" value="0.08819" units="cm"/>
      <inkml:brushProperty name="height" value="0.35278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12700 7144 0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FA2769DD-CD30-4C02-B09D-4880DA170EAC}" type="datetimeFigureOut">
              <a:rPr lang="zh-CN" altLang="en-US"/>
              <a:pPr>
                <a:defRPr/>
              </a:pPr>
              <a:t>2022/3/29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dirty="0" smtClean="0"/>
              <a:t>单击此处编辑母版文本样式</a:t>
            </a:r>
          </a:p>
          <a:p>
            <a:pPr lvl="1"/>
            <a:r>
              <a:rPr lang="zh-CN" altLang="en-US" noProof="0" dirty="0" smtClean="0"/>
              <a:t>第二级</a:t>
            </a:r>
          </a:p>
          <a:p>
            <a:pPr lvl="2"/>
            <a:r>
              <a:rPr lang="zh-CN" altLang="en-US" noProof="0" dirty="0" smtClean="0"/>
              <a:t>第三级</a:t>
            </a:r>
          </a:p>
          <a:p>
            <a:pPr lvl="3"/>
            <a:r>
              <a:rPr lang="zh-CN" altLang="en-US" noProof="0" dirty="0" smtClean="0"/>
              <a:t>第四级</a:t>
            </a:r>
          </a:p>
          <a:p>
            <a:pPr lvl="4"/>
            <a:r>
              <a:rPr lang="zh-CN" altLang="en-US" noProof="0" dirty="0" smtClean="0"/>
              <a:t>第五级</a:t>
            </a:r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6BF614BB-E2CE-4B0A-B6F4-153FA622C82A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71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53234CE-5F3A-4814-8066-BDEBC721B96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7085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10</a:t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84940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11</a:t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7296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12</a:t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07557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13</a:t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1976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14</a:t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86514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15</a:t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86267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16</a:t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8476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17</a:t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47873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18</a:t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4532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19</a:t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4115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9D58F44-596A-4B92-8330-CFBE6B7DBDFE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2</a:t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20</a:t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82083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21</a:t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22393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22</a:t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25425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</a:pPr>
            <a:fld id="{5614EBBE-E079-4343-871C-4E59163D10E9}" type="slidenum">
              <a:rPr lang="zh-CN" altLang="en-US" smtClean="0"/>
              <a:pPr>
                <a:spcBef>
                  <a:spcPct val="0"/>
                </a:spcBef>
              </a:pPr>
              <a:t>23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5934305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239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77C8BD99-ED78-4577-9A33-9E80ED550ED6}" type="slidenum">
              <a:rPr lang="zh-CN" altLang="en-US"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24</a:t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55742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25</a:t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37611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26</a:t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03021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</a:pPr>
            <a:fld id="{5614EBBE-E079-4343-871C-4E59163D10E9}" type="slidenum">
              <a:rPr lang="zh-CN" altLang="en-US" smtClean="0"/>
              <a:pPr>
                <a:spcBef>
                  <a:spcPct val="0"/>
                </a:spcBef>
              </a:pPr>
              <a:t>27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6091792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28</a:t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41757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29</a:t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9000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</a:pPr>
            <a:fld id="{5614EBBE-E079-4343-871C-4E59163D10E9}" type="slidenum">
              <a:rPr lang="zh-CN" altLang="en-US" smtClean="0"/>
              <a:pPr>
                <a:spcBef>
                  <a:spcPct val="0"/>
                </a:spcBef>
              </a:pPr>
              <a:t>3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9322497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30</a:t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03001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31</a:t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18262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32</a:t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49880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</a:pPr>
            <a:fld id="{5614EBBE-E079-4343-871C-4E59163D10E9}" type="slidenum">
              <a:rPr lang="zh-CN" altLang="en-US" smtClean="0"/>
              <a:pPr>
                <a:spcBef>
                  <a:spcPct val="0"/>
                </a:spcBef>
              </a:pPr>
              <a:t>33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7833509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34</a:t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42464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35</a:t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55246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36</a:t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8977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4</a:t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5</a:t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98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6</a:t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1744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7</a:t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645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</a:pPr>
            <a:fld id="{5614EBBE-E079-4343-871C-4E59163D10E9}" type="slidenum">
              <a:rPr lang="zh-CN" altLang="en-US" smtClean="0"/>
              <a:pPr>
                <a:spcBef>
                  <a:spcPct val="0"/>
                </a:spcBef>
              </a:pPr>
              <a:t>8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0236400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9</a:t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4975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hyz\桌面\3_01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C:\Documents and Settings\hyz\桌面\3_02.gi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23526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 userDrawn="1"/>
        </p:nvSpPr>
        <p:spPr>
          <a:xfrm rot="10800000" flipV="1">
            <a:off x="2928938" y="428625"/>
            <a:ext cx="6215062" cy="33338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0" y="5037138"/>
            <a:ext cx="9144000" cy="106362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7429500" y="5037138"/>
            <a:ext cx="1714500" cy="106362"/>
          </a:xfrm>
          <a:prstGeom prst="rect">
            <a:avLst/>
          </a:prstGeom>
          <a:solidFill>
            <a:srgbClr val="920B08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" name="灯片编号占位符 5"/>
          <p:cNvSpPr txBox="1">
            <a:spLocks/>
          </p:cNvSpPr>
          <p:nvPr userDrawn="1"/>
        </p:nvSpPr>
        <p:spPr>
          <a:xfrm>
            <a:off x="6975475" y="65088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zh-CN" altLang="en-US" dirty="0" smtClean="0"/>
              <a:t>北京大学信息学院  郭炜</a:t>
            </a:r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1646D8-EE1D-4D2C-A3FE-047539287561}" type="datetime1">
              <a:rPr lang="zh-CN" altLang="en-US"/>
              <a:pPr>
                <a:defRPr/>
              </a:pPr>
              <a:t>2022/3/29</a:t>
            </a:fld>
            <a:endParaRPr lang="zh-CN" altLang="en-US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FE1733-E5E8-49B6-BF06-9DB3B7AACCF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3024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E43800-DA84-4271-A5DA-736F96561327}" type="datetime1">
              <a:rPr lang="zh-CN" altLang="en-US"/>
              <a:pPr>
                <a:defRPr/>
              </a:pPr>
              <a:t>2022/3/29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39BA09-740F-43D9-B946-ACABF6F7C69F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08611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3B05AE-F8F5-4A7E-8722-181A0A89304B}" type="datetime1">
              <a:rPr lang="zh-CN" altLang="en-US"/>
              <a:pPr>
                <a:defRPr/>
              </a:pPr>
              <a:t>2022/3/29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EB79E1-687C-4022-8ADB-1A991CEF6C0A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2152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hyz\桌面\3_01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 userDrawn="1"/>
        </p:nvSpPr>
        <p:spPr>
          <a:xfrm rot="10800000" flipV="1">
            <a:off x="0" y="1588"/>
            <a:ext cx="9144000" cy="58737"/>
          </a:xfrm>
          <a:prstGeom prst="rect">
            <a:avLst/>
          </a:prstGeom>
          <a:solidFill>
            <a:srgbClr val="C000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 userDrawn="1"/>
        </p:nvSpPr>
        <p:spPr>
          <a:xfrm rot="10800000" flipV="1">
            <a:off x="1357313" y="0"/>
            <a:ext cx="7786687" cy="53975"/>
          </a:xfrm>
          <a:prstGeom prst="rect">
            <a:avLst/>
          </a:prstGeom>
          <a:solidFill>
            <a:schemeClr val="tx2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0" y="5037138"/>
            <a:ext cx="9144000" cy="106362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" name="灯片编号占位符 5"/>
          <p:cNvSpPr txBox="1">
            <a:spLocks/>
          </p:cNvSpPr>
          <p:nvPr userDrawn="1"/>
        </p:nvSpPr>
        <p:spPr>
          <a:xfrm>
            <a:off x="6975475" y="65088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zh-CN" altLang="en-US" dirty="0" smtClean="0"/>
              <a:t>北京大学信息学院  郭炜</a:t>
            </a:r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158" y="87357"/>
            <a:ext cx="8358246" cy="795354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5131"/>
            <a:ext cx="8229600" cy="346949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DF1614-FAD7-4F3D-A688-6FB992B15FC5}" type="datetime1">
              <a:rPr lang="zh-CN" altLang="en-US"/>
              <a:pPr>
                <a:defRPr/>
              </a:pPr>
              <a:t>2022/3/29</a:t>
            </a:fld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575498-B25B-4D46-B526-8498BB7A4EA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4319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630EFD-DB31-4483-B42D-61794F40CE76}" type="datetime1">
              <a:rPr lang="zh-CN" altLang="en-US"/>
              <a:pPr>
                <a:defRPr/>
              </a:pPr>
              <a:t>2022/3/29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DE6686-3316-448D-8897-A79F0A26A61F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76034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DE0D62-A202-4659-AAF9-DA4284B58F48}" type="datetime1">
              <a:rPr lang="zh-CN" altLang="en-US"/>
              <a:pPr>
                <a:defRPr/>
              </a:pPr>
              <a:t>2022/3/29</a:t>
            </a:fld>
            <a:endParaRPr lang="zh-CN" altLang="en-US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BBE4F6-9FA8-403F-BCC6-E1A8AE942854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03377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834DB5-A580-4076-9CC7-2E8A8DCF8867}" type="datetime1">
              <a:rPr lang="zh-CN" altLang="en-US"/>
              <a:pPr>
                <a:defRPr/>
              </a:pPr>
              <a:t>2022/3/29</a:t>
            </a:fld>
            <a:endParaRPr lang="zh-CN" altLang="en-US" dirty="0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8E6E56-9DAD-4B77-A7F4-062F03F2F844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12811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1E5000-88E6-4064-B80C-84D58C5D2902}" type="datetime1">
              <a:rPr lang="zh-CN" altLang="en-US"/>
              <a:pPr>
                <a:defRPr/>
              </a:pPr>
              <a:t>2022/3/29</a:t>
            </a:fld>
            <a:endParaRPr lang="zh-CN" altLang="en-US" dirty="0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55E197-178C-4E77-AA06-FE9F75DD41D0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9269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FA510D-52D3-4078-9D0C-AA245A21459B}" type="datetime1">
              <a:rPr lang="zh-CN" altLang="en-US"/>
              <a:pPr>
                <a:defRPr/>
              </a:pPr>
              <a:t>2022/3/29</a:t>
            </a:fld>
            <a:endParaRPr lang="zh-CN" altLang="en-US" dirty="0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72381E-7054-46AD-981B-5CDB522F0F98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83096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310693-3E2F-4C85-A920-53CA0F4AA395}" type="datetime1">
              <a:rPr lang="zh-CN" altLang="en-US"/>
              <a:pPr>
                <a:defRPr/>
              </a:pPr>
              <a:t>2022/3/29</a:t>
            </a:fld>
            <a:endParaRPr lang="zh-CN" altLang="en-US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B6B825-C263-46DF-B092-416DE71242A9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73401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3877FC-82E2-4DFD-981F-630894B56F39}" type="datetime1">
              <a:rPr lang="zh-CN" altLang="en-US"/>
              <a:pPr>
                <a:defRPr/>
              </a:pPr>
              <a:t>2022/3/29</a:t>
            </a:fld>
            <a:endParaRPr lang="zh-CN" altLang="en-US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536486-66C0-480E-A994-DCDEB93EAB6B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08103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EA6EDB8D-017A-4E56-BB31-2EB6AAB3C826}" type="datetime1">
              <a:rPr lang="zh-CN" altLang="en-US"/>
              <a:pPr>
                <a:defRPr/>
              </a:pPr>
              <a:t>2022/3/29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DE8A68A-A842-420C-AF6E-7FC83D7D21D2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91" r:id="rId1"/>
    <p:sldLayoutId id="2147484692" r:id="rId2"/>
    <p:sldLayoutId id="2147484682" r:id="rId3"/>
    <p:sldLayoutId id="2147484683" r:id="rId4"/>
    <p:sldLayoutId id="2147484684" r:id="rId5"/>
    <p:sldLayoutId id="2147484685" r:id="rId6"/>
    <p:sldLayoutId id="2147484686" r:id="rId7"/>
    <p:sldLayoutId id="2147484687" r:id="rId8"/>
    <p:sldLayoutId id="2147484688" r:id="rId9"/>
    <p:sldLayoutId id="2147484689" r:id="rId10"/>
    <p:sldLayoutId id="2147484690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微软雅黑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微软雅黑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微软雅黑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微软雅黑" panose="020B0503020204020204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黑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黑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黑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eibo.com/guoweiofpk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ctrTitle"/>
          </p:nvPr>
        </p:nvSpPr>
        <p:spPr>
          <a:xfrm>
            <a:off x="2268538" y="1347788"/>
            <a:ext cx="4464050" cy="1103312"/>
          </a:xfrm>
        </p:spPr>
        <p:txBody>
          <a:bodyPr/>
          <a:lstStyle/>
          <a:p>
            <a:pPr eaLnBrk="1" hangingPunct="1"/>
            <a:r>
              <a:rPr lang="zh-CN" altLang="en-US" sz="3600" dirty="0" smtClean="0"/>
              <a:t>数据结构和算法</a:t>
            </a:r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r>
              <a:rPr lang="zh-CN" altLang="en-US" sz="2600" dirty="0" smtClean="0"/>
              <a:t>（</a:t>
            </a:r>
            <a:r>
              <a:rPr lang="en-US" altLang="zh-CN" sz="2600" dirty="0" smtClean="0"/>
              <a:t>Python</a:t>
            </a:r>
            <a:r>
              <a:rPr lang="zh-CN" altLang="en-US" sz="2600" dirty="0" smtClean="0"/>
              <a:t>描述）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257550" y="2619375"/>
            <a:ext cx="2484438" cy="503238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2000" dirty="0" smtClean="0">
                <a:latin typeface="微软雅黑" panose="020B0503020204020204" pitchFamily="34" charset="-122"/>
              </a:rPr>
              <a:t>郭 炜</a:t>
            </a:r>
            <a:endParaRPr lang="zh-CN" altLang="en-US" sz="2000" dirty="0">
              <a:latin typeface="微软雅黑" panose="020B0503020204020204" pitchFamily="34" charset="-122"/>
            </a:endParaRPr>
          </a:p>
        </p:txBody>
      </p:sp>
      <p:sp>
        <p:nvSpPr>
          <p:cNvPr id="6148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2367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信息科学技术学院</a:t>
            </a:r>
          </a:p>
        </p:txBody>
      </p:sp>
      <p:sp>
        <p:nvSpPr>
          <p:cNvPr id="6149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0D143E-9921-41F6-A017-6219DCBBA16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150" name="TextBox 10"/>
          <p:cNvSpPr txBox="1">
            <a:spLocks noChangeArrowheads="1"/>
          </p:cNvSpPr>
          <p:nvPr/>
        </p:nvSpPr>
        <p:spPr bwMode="auto">
          <a:xfrm>
            <a:off x="1130300" y="3282950"/>
            <a:ext cx="6738938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     </a:t>
            </a:r>
            <a:r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微博：</a:t>
            </a:r>
            <a:r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3"/>
              </a:rPr>
              <a:t>http://weibo.com/guoweiofpku</a:t>
            </a:r>
            <a:endParaRPr kumimoji="0" lang="en-US" altLang="zh-CN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学会程序和算法，走遍天下都不怕</a:t>
            </a:r>
            <a:r>
              <a:rPr kumimoji="0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!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讲义照片均为郭炜拍摄</a:t>
            </a:r>
          </a:p>
        </p:txBody>
      </p:sp>
      <p:pic>
        <p:nvPicPr>
          <p:cNvPr id="6151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75" y="3532188"/>
            <a:ext cx="1008063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2" name="矩形 7"/>
          <p:cNvSpPr>
            <a:spLocks noChangeArrowheads="1"/>
          </p:cNvSpPr>
          <p:nvPr/>
        </p:nvSpPr>
        <p:spPr bwMode="auto">
          <a:xfrm>
            <a:off x="971550" y="3282950"/>
            <a:ext cx="10826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微信公众号</a:t>
            </a:r>
            <a:endParaRPr kumimoji="0" lang="en-US" altLang="zh-CN" sz="1400" b="1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690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 smtClean="0"/>
              <a:t>堆的操作：添加一个元素</a:t>
            </a: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10</a:t>
            </a:fld>
            <a:endParaRPr lang="zh-CN" altLang="en-US" sz="1200" smtClean="0">
              <a:solidFill>
                <a:srgbClr val="898989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1242855" y="1882293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7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9" idx="4"/>
            <a:endCxn id="6" idx="0"/>
          </p:cNvCxnSpPr>
          <p:nvPr/>
        </p:nvCxnSpPr>
        <p:spPr>
          <a:xfrm flipH="1">
            <a:off x="1401315" y="1640770"/>
            <a:ext cx="808250" cy="2415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1935362" y="1323850"/>
            <a:ext cx="548406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10</a:t>
            </a:r>
            <a:endParaRPr lang="zh-CN" altLang="en-US" sz="15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600397" y="2466092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4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>
            <a:stCxn id="27" idx="0"/>
            <a:endCxn id="9" idx="4"/>
          </p:cNvCxnSpPr>
          <p:nvPr/>
        </p:nvCxnSpPr>
        <p:spPr>
          <a:xfrm flipH="1" flipV="1">
            <a:off x="2209565" y="1640770"/>
            <a:ext cx="1092846" cy="2405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466769" y="3543882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801843" y="2481869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5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3143951" y="1881280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8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 flipH="1">
            <a:off x="960303" y="2205074"/>
            <a:ext cx="397210" cy="267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stCxn id="14" idx="4"/>
            <a:endCxn id="12" idx="0"/>
          </p:cNvCxnSpPr>
          <p:nvPr/>
        </p:nvCxnSpPr>
        <p:spPr>
          <a:xfrm flipH="1">
            <a:off x="625229" y="2798789"/>
            <a:ext cx="335074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 flipV="1">
            <a:off x="1388921" y="2211620"/>
            <a:ext cx="502287" cy="2544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1767825" y="2484596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 flipH="1">
            <a:off x="2839147" y="2214305"/>
            <a:ext cx="397210" cy="267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 flipV="1">
            <a:off x="3327629" y="2227397"/>
            <a:ext cx="502287" cy="2544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/>
          <p:nvPr/>
        </p:nvSpPr>
        <p:spPr>
          <a:xfrm>
            <a:off x="3762728" y="2481869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6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065086" y="3543882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44" name="直接连接符 43"/>
          <p:cNvCxnSpPr>
            <a:stCxn id="43" idx="0"/>
            <a:endCxn id="14" idx="4"/>
          </p:cNvCxnSpPr>
          <p:nvPr/>
        </p:nvCxnSpPr>
        <p:spPr>
          <a:xfrm flipH="1" flipV="1">
            <a:off x="960303" y="2798789"/>
            <a:ext cx="263243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H="1">
            <a:off x="1600288" y="2811536"/>
            <a:ext cx="335074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1491389" y="3556629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9</a:t>
            </a:r>
            <a:endParaRPr lang="zh-CN" altLang="en-US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5963669" y="2022895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7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59" name="直接连接符 58"/>
          <p:cNvCxnSpPr>
            <a:stCxn id="60" idx="4"/>
            <a:endCxn id="58" idx="0"/>
          </p:cNvCxnSpPr>
          <p:nvPr/>
        </p:nvCxnSpPr>
        <p:spPr>
          <a:xfrm flipH="1">
            <a:off x="6122129" y="1781372"/>
            <a:ext cx="808250" cy="2415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椭圆 59"/>
          <p:cNvSpPr/>
          <p:nvPr/>
        </p:nvSpPr>
        <p:spPr>
          <a:xfrm>
            <a:off x="6656176" y="1464452"/>
            <a:ext cx="548406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10</a:t>
            </a:r>
            <a:endParaRPr lang="zh-CN" altLang="en-US" sz="15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7321211" y="2606694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4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62" name="直接连接符 61"/>
          <p:cNvCxnSpPr>
            <a:stCxn id="65" idx="0"/>
            <a:endCxn id="60" idx="4"/>
          </p:cNvCxnSpPr>
          <p:nvPr/>
        </p:nvCxnSpPr>
        <p:spPr>
          <a:xfrm flipH="1" flipV="1">
            <a:off x="6930379" y="1781372"/>
            <a:ext cx="1092846" cy="2405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>
            <a:off x="5187583" y="3684484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5522657" y="2622471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5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7864765" y="2021882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8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66" name="直接连接符 65"/>
          <p:cNvCxnSpPr/>
          <p:nvPr/>
        </p:nvCxnSpPr>
        <p:spPr>
          <a:xfrm flipH="1">
            <a:off x="5681117" y="2345676"/>
            <a:ext cx="397210" cy="267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64" idx="4"/>
            <a:endCxn id="63" idx="0"/>
          </p:cNvCxnSpPr>
          <p:nvPr/>
        </p:nvCxnSpPr>
        <p:spPr>
          <a:xfrm flipH="1">
            <a:off x="5346043" y="2939391"/>
            <a:ext cx="335074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H="1" flipV="1">
            <a:off x="6109735" y="2352222"/>
            <a:ext cx="502287" cy="2544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椭圆 68"/>
          <p:cNvSpPr/>
          <p:nvPr/>
        </p:nvSpPr>
        <p:spPr>
          <a:xfrm>
            <a:off x="6488639" y="2625198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9</a:t>
            </a:r>
            <a:endParaRPr lang="zh-CN" altLang="en-US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70" name="直接连接符 69"/>
          <p:cNvCxnSpPr/>
          <p:nvPr/>
        </p:nvCxnSpPr>
        <p:spPr>
          <a:xfrm flipH="1">
            <a:off x="7559961" y="2354907"/>
            <a:ext cx="397210" cy="267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H="1" flipV="1">
            <a:off x="8048443" y="2367999"/>
            <a:ext cx="502287" cy="2544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>
          <a:xfrm>
            <a:off x="8483542" y="2622471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6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5785900" y="3684484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74" name="直接连接符 73"/>
          <p:cNvCxnSpPr>
            <a:stCxn id="73" idx="0"/>
            <a:endCxn id="64" idx="4"/>
          </p:cNvCxnSpPr>
          <p:nvPr/>
        </p:nvCxnSpPr>
        <p:spPr>
          <a:xfrm flipH="1" flipV="1">
            <a:off x="5681117" y="2939391"/>
            <a:ext cx="263243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 flipH="1">
            <a:off x="6321102" y="2952138"/>
            <a:ext cx="335074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椭圆 75"/>
          <p:cNvSpPr/>
          <p:nvPr/>
        </p:nvSpPr>
        <p:spPr>
          <a:xfrm>
            <a:off x="6212203" y="3697231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77" name="直接箭头连接符 76"/>
          <p:cNvCxnSpPr/>
          <p:nvPr/>
        </p:nvCxnSpPr>
        <p:spPr>
          <a:xfrm>
            <a:off x="4499992" y="2606694"/>
            <a:ext cx="576064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1055273" y="4265087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在堆中添加新元素</a:t>
            </a:r>
            <a:r>
              <a:rPr lang="en-US" altLang="zh-CN" dirty="0" smtClean="0"/>
              <a:t>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763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 smtClean="0"/>
              <a:t>堆的操作：添加一个元素</a:t>
            </a: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5344376" y="4791725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11</a:t>
            </a:fld>
            <a:endParaRPr lang="zh-CN" altLang="en-US" sz="1200" smtClean="0">
              <a:solidFill>
                <a:srgbClr val="898989"/>
              </a:solidFill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3284820" y="2044182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9</a:t>
            </a:r>
          </a:p>
        </p:txBody>
      </p:sp>
      <p:cxnSp>
        <p:nvCxnSpPr>
          <p:cNvPr id="59" name="直接连接符 58"/>
          <p:cNvCxnSpPr>
            <a:stCxn id="60" idx="4"/>
            <a:endCxn id="58" idx="0"/>
          </p:cNvCxnSpPr>
          <p:nvPr/>
        </p:nvCxnSpPr>
        <p:spPr>
          <a:xfrm flipH="1">
            <a:off x="3443280" y="1802659"/>
            <a:ext cx="808250" cy="2415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椭圆 59"/>
          <p:cNvSpPr/>
          <p:nvPr/>
        </p:nvSpPr>
        <p:spPr>
          <a:xfrm>
            <a:off x="3977327" y="1485739"/>
            <a:ext cx="548406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10</a:t>
            </a:r>
            <a:endParaRPr lang="zh-CN" altLang="en-US" sz="15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4642362" y="2627981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4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62" name="直接连接符 61"/>
          <p:cNvCxnSpPr>
            <a:stCxn id="65" idx="0"/>
            <a:endCxn id="60" idx="4"/>
          </p:cNvCxnSpPr>
          <p:nvPr/>
        </p:nvCxnSpPr>
        <p:spPr>
          <a:xfrm flipH="1" flipV="1">
            <a:off x="4251530" y="1802659"/>
            <a:ext cx="1092846" cy="2405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>
            <a:off x="2508734" y="3705771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2843808" y="2643758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5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5185916" y="2043169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8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66" name="直接连接符 65"/>
          <p:cNvCxnSpPr/>
          <p:nvPr/>
        </p:nvCxnSpPr>
        <p:spPr>
          <a:xfrm flipH="1">
            <a:off x="3002268" y="2366963"/>
            <a:ext cx="397210" cy="267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64" idx="4"/>
            <a:endCxn id="63" idx="0"/>
          </p:cNvCxnSpPr>
          <p:nvPr/>
        </p:nvCxnSpPr>
        <p:spPr>
          <a:xfrm flipH="1">
            <a:off x="2667194" y="2960678"/>
            <a:ext cx="335074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H="1" flipV="1">
            <a:off x="3430886" y="2373509"/>
            <a:ext cx="502287" cy="2544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椭圆 68"/>
          <p:cNvSpPr/>
          <p:nvPr/>
        </p:nvSpPr>
        <p:spPr>
          <a:xfrm>
            <a:off x="3809790" y="2646485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7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70" name="直接连接符 69"/>
          <p:cNvCxnSpPr/>
          <p:nvPr/>
        </p:nvCxnSpPr>
        <p:spPr>
          <a:xfrm flipH="1">
            <a:off x="4881112" y="2376194"/>
            <a:ext cx="397210" cy="267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H="1" flipV="1">
            <a:off x="5369594" y="2389286"/>
            <a:ext cx="502287" cy="2544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>
          <a:xfrm>
            <a:off x="5804693" y="2643758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6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3107051" y="3705771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74" name="直接连接符 73"/>
          <p:cNvCxnSpPr>
            <a:stCxn id="73" idx="0"/>
            <a:endCxn id="64" idx="4"/>
          </p:cNvCxnSpPr>
          <p:nvPr/>
        </p:nvCxnSpPr>
        <p:spPr>
          <a:xfrm flipH="1" flipV="1">
            <a:off x="3002268" y="2960678"/>
            <a:ext cx="263243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 flipH="1">
            <a:off x="3642253" y="2973425"/>
            <a:ext cx="335074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椭圆 75"/>
          <p:cNvSpPr/>
          <p:nvPr/>
        </p:nvSpPr>
        <p:spPr>
          <a:xfrm>
            <a:off x="3533354" y="3718518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77" name="直接箭头连接符 76"/>
          <p:cNvCxnSpPr/>
          <p:nvPr/>
        </p:nvCxnSpPr>
        <p:spPr>
          <a:xfrm>
            <a:off x="1821143" y="2627981"/>
            <a:ext cx="576064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49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 smtClean="0"/>
              <a:t>堆的操作：添加一个元素</a:t>
            </a: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12</a:t>
            </a:fld>
            <a:endParaRPr lang="zh-CN" altLang="en-US" sz="1200" smtClean="0">
              <a:solidFill>
                <a:srgbClr val="898989"/>
              </a:solidFill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179388" y="1028700"/>
            <a:ext cx="8375650" cy="4114800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altLang="zh-CN" sz="2000" dirty="0" smtClean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zh-CN" altLang="en-US" sz="2000" dirty="0">
                <a:latin typeface="微软雅黑" panose="020B0503020204020204" pitchFamily="34" charset="-122"/>
              </a:rPr>
              <a:t>显然，交换过程中，以</a:t>
            </a:r>
            <a:r>
              <a:rPr lang="en-US" altLang="zh-CN" sz="2000" dirty="0">
                <a:latin typeface="微软雅黑" panose="020B0503020204020204" pitchFamily="34" charset="-122"/>
              </a:rPr>
              <a:t>x</a:t>
            </a:r>
            <a:r>
              <a:rPr lang="zh-CN" altLang="en-US" sz="2000" dirty="0">
                <a:latin typeface="微软雅黑" panose="020B0503020204020204" pitchFamily="34" charset="-122"/>
              </a:rPr>
              <a:t>为根的子树，一直都是个堆</a:t>
            </a:r>
            <a:endParaRPr lang="en-US" altLang="zh-CN" sz="2000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altLang="zh-CN" sz="2000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zh-CN" altLang="en-US" sz="2000" dirty="0" smtClean="0">
                <a:latin typeface="微软雅黑" panose="020B0503020204020204" pitchFamily="34" charset="-122"/>
              </a:rPr>
              <a:t>由于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n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个元素的完全二叉树高度为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log</a:t>
            </a:r>
            <a:r>
              <a:rPr lang="en-US" altLang="zh-CN" sz="2000" baseline="-25000" dirty="0" smtClean="0">
                <a:latin typeface="微软雅黑" panose="020B0503020204020204" pitchFamily="34" charset="-122"/>
              </a:rPr>
              <a:t>2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(n+1)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向上取整，每交换一次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x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就上升一层，因此上移操作复杂度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O(log(n))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，即添加元素复杂度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O(log(n))</a:t>
            </a: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altLang="zh-CN" sz="2000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altLang="zh-CN" sz="2000" dirty="0" smtClean="0">
              <a:latin typeface="微软雅黑" panose="020B0503020204020204" pitchFamily="34" charset="-122"/>
            </a:endParaRPr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endParaRPr lang="en-US" altLang="zh-CN" sz="2000" dirty="0">
              <a:latin typeface="微软雅黑" panose="020B0503020204020204" pitchFamily="34" charset="-122"/>
            </a:endParaRPr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endParaRPr lang="en-US" altLang="zh-CN" sz="2000" dirty="0" smtClean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649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 smtClean="0"/>
              <a:t>堆的操作：删除堆顶元素</a:t>
            </a: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13</a:t>
            </a:fld>
            <a:endParaRPr lang="zh-CN" altLang="en-US" sz="1200" smtClean="0">
              <a:solidFill>
                <a:srgbClr val="898989"/>
              </a:solidFill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179388" y="1203598"/>
            <a:ext cx="8375650" cy="4114800"/>
          </a:xfrm>
        </p:spPr>
        <p:txBody>
          <a:bodyPr>
            <a:normAutofit/>
          </a:bodyPr>
          <a:lstStyle/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r>
              <a:rPr lang="zh-CN" altLang="en-US" sz="2000" dirty="0" smtClean="0">
                <a:latin typeface="微软雅黑" panose="020B0503020204020204" pitchFamily="34" charset="-122"/>
              </a:rPr>
              <a:t>假设堆存放在列表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a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中，长度为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n</a:t>
            </a:r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r>
              <a:rPr lang="zh-CN" altLang="en-US" sz="2000" dirty="0" smtClean="0">
                <a:latin typeface="微软雅黑" panose="020B0503020204020204" pitchFamily="34" charset="-122"/>
              </a:rPr>
              <a:t>将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a[0]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和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a[n-1]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交换</a:t>
            </a:r>
            <a:endParaRPr lang="en-US" altLang="zh-CN" sz="2000" dirty="0" smtClean="0">
              <a:latin typeface="微软雅黑" panose="020B0503020204020204" pitchFamily="34" charset="-122"/>
            </a:endParaRPr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r>
              <a:rPr lang="zh-CN" altLang="en-US" sz="2000" dirty="0" smtClean="0">
                <a:latin typeface="微软雅黑" panose="020B0503020204020204" pitchFamily="34" charset="-122"/>
              </a:rPr>
              <a:t>将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a[n-1]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删除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(pop)</a:t>
            </a:r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r>
              <a:rPr lang="zh-CN" altLang="en-US" sz="2000" dirty="0" smtClean="0">
                <a:latin typeface="微软雅黑" panose="020B0503020204020204" pitchFamily="34" charset="-122"/>
              </a:rPr>
              <a:t>记此时的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a[0]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为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x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，则将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x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和它两个儿子中优先级较高的，且优先级高于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x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的那个交换，直到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x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变成叶子结点，或者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x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的儿子优先级都不高于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x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为止。将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</a:rPr>
              <a:t>此整个过程称为将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</a:rPr>
              <a:t>x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</a:rPr>
              <a:t>"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</a:rPr>
              <a:t>下移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</a:rPr>
              <a:t>"</a:t>
            </a:r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r>
              <a:rPr lang="en-US" altLang="zh-CN" sz="2000" dirty="0" smtClean="0">
                <a:latin typeface="微软雅黑" panose="020B0503020204020204" pitchFamily="34" charset="-122"/>
              </a:rPr>
              <a:t>x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停止交换后，新的堆形成，长度为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n-1</a:t>
            </a:r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endParaRPr lang="en-US" altLang="zh-CN" sz="2000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zh-CN" altLang="en-US" sz="2000" dirty="0" smtClean="0">
                <a:latin typeface="微软雅黑" panose="020B0503020204020204" pitchFamily="34" charset="-122"/>
              </a:rPr>
              <a:t>下移过程复杂度为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O(log(n))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，因此删除堆顶元素复杂度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O(log(n))</a:t>
            </a: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altLang="zh-CN" sz="2000" dirty="0" smtClean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470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 smtClean="0"/>
              <a:t>堆的操作：删除堆顶元素</a:t>
            </a: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14</a:t>
            </a:fld>
            <a:endParaRPr lang="zh-CN" altLang="en-US" sz="1200" smtClean="0">
              <a:solidFill>
                <a:srgbClr val="898989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1242855" y="1882293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7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9" idx="4"/>
            <a:endCxn id="6" idx="0"/>
          </p:cNvCxnSpPr>
          <p:nvPr/>
        </p:nvCxnSpPr>
        <p:spPr>
          <a:xfrm flipH="1">
            <a:off x="1401315" y="1640770"/>
            <a:ext cx="808250" cy="2415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1935362" y="1323850"/>
            <a:ext cx="548406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10</a:t>
            </a:r>
            <a:endParaRPr lang="zh-CN" altLang="en-US" sz="15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600397" y="2466092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4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>
            <a:stCxn id="14" idx="0"/>
            <a:endCxn id="9" idx="4"/>
          </p:cNvCxnSpPr>
          <p:nvPr/>
        </p:nvCxnSpPr>
        <p:spPr>
          <a:xfrm flipH="1" flipV="1">
            <a:off x="2209565" y="1640770"/>
            <a:ext cx="1092846" cy="2405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466769" y="3543882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801843" y="2481869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5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3143951" y="1881280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8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960303" y="2205074"/>
            <a:ext cx="397210" cy="267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13" idx="4"/>
            <a:endCxn id="12" idx="0"/>
          </p:cNvCxnSpPr>
          <p:nvPr/>
        </p:nvCxnSpPr>
        <p:spPr>
          <a:xfrm flipH="1">
            <a:off x="625229" y="2798789"/>
            <a:ext cx="335074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 flipV="1">
            <a:off x="1388921" y="2211620"/>
            <a:ext cx="502287" cy="2544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1767825" y="2484596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 flipH="1">
            <a:off x="2839147" y="2214305"/>
            <a:ext cx="397210" cy="267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 flipV="1">
            <a:off x="3327629" y="2227397"/>
            <a:ext cx="502287" cy="2544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3762728" y="2481869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7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065086" y="3543882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23" name="直接连接符 22"/>
          <p:cNvCxnSpPr>
            <a:stCxn id="22" idx="0"/>
            <a:endCxn id="13" idx="4"/>
          </p:cNvCxnSpPr>
          <p:nvPr/>
        </p:nvCxnSpPr>
        <p:spPr>
          <a:xfrm flipH="1" flipV="1">
            <a:off x="960303" y="2798789"/>
            <a:ext cx="263243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1600288" y="2811536"/>
            <a:ext cx="335074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1491389" y="3556629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6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4644008" y="2571750"/>
            <a:ext cx="576064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>
            <a:off x="5964855" y="1909609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7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>
            <a:stCxn id="29" idx="4"/>
            <a:endCxn id="27" idx="0"/>
          </p:cNvCxnSpPr>
          <p:nvPr/>
        </p:nvCxnSpPr>
        <p:spPr>
          <a:xfrm flipH="1">
            <a:off x="6123315" y="1668086"/>
            <a:ext cx="808250" cy="2415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6657362" y="1351166"/>
            <a:ext cx="548406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6</a:t>
            </a:r>
            <a:endParaRPr lang="zh-CN" altLang="en-US" sz="15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7322397" y="2493408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4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>
            <a:stCxn id="34" idx="0"/>
            <a:endCxn id="29" idx="4"/>
          </p:cNvCxnSpPr>
          <p:nvPr/>
        </p:nvCxnSpPr>
        <p:spPr>
          <a:xfrm flipH="1" flipV="1">
            <a:off x="6931565" y="1668086"/>
            <a:ext cx="1092846" cy="2405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>
            <a:off x="5188769" y="3571198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5523843" y="2509185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5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7865951" y="1908596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8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5682303" y="2232390"/>
            <a:ext cx="397210" cy="267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33" idx="4"/>
            <a:endCxn id="32" idx="0"/>
          </p:cNvCxnSpPr>
          <p:nvPr/>
        </p:nvCxnSpPr>
        <p:spPr>
          <a:xfrm flipH="1">
            <a:off x="5347229" y="2826105"/>
            <a:ext cx="335074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 flipV="1">
            <a:off x="6110921" y="2238936"/>
            <a:ext cx="502287" cy="2544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6489825" y="2511912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 flipH="1">
            <a:off x="7561147" y="2241621"/>
            <a:ext cx="397210" cy="267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 flipV="1">
            <a:off x="8049629" y="2254713"/>
            <a:ext cx="502287" cy="2544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8484728" y="2509185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7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5787086" y="3571198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>
            <a:stCxn id="42" idx="0"/>
            <a:endCxn id="33" idx="4"/>
          </p:cNvCxnSpPr>
          <p:nvPr/>
        </p:nvCxnSpPr>
        <p:spPr>
          <a:xfrm flipH="1" flipV="1">
            <a:off x="5682303" y="2826105"/>
            <a:ext cx="263243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endCxn id="45" idx="0"/>
          </p:cNvCxnSpPr>
          <p:nvPr/>
        </p:nvCxnSpPr>
        <p:spPr>
          <a:xfrm flipH="1">
            <a:off x="6510067" y="2838852"/>
            <a:ext cx="147295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>
            <a:off x="6213389" y="3583945"/>
            <a:ext cx="593356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10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6213389" y="3435846"/>
            <a:ext cx="593356" cy="64807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H="1" flipV="1">
            <a:off x="6219518" y="3526596"/>
            <a:ext cx="615844" cy="45356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57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 smtClean="0"/>
              <a:t>堆的操作：删除堆顶元素</a:t>
            </a: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15</a:t>
            </a:fld>
            <a:endParaRPr lang="zh-CN" altLang="en-US" sz="1200" smtClean="0">
              <a:solidFill>
                <a:srgbClr val="898989"/>
              </a:solidFill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4644008" y="2571750"/>
            <a:ext cx="576064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椭圆 45"/>
          <p:cNvSpPr/>
          <p:nvPr/>
        </p:nvSpPr>
        <p:spPr>
          <a:xfrm>
            <a:off x="1317196" y="1877169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7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47" name="直接连接符 46"/>
          <p:cNvCxnSpPr>
            <a:stCxn id="49" idx="4"/>
            <a:endCxn id="46" idx="0"/>
          </p:cNvCxnSpPr>
          <p:nvPr/>
        </p:nvCxnSpPr>
        <p:spPr>
          <a:xfrm flipH="1">
            <a:off x="1475656" y="1635646"/>
            <a:ext cx="808250" cy="2415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/>
        </p:nvSpPr>
        <p:spPr>
          <a:xfrm>
            <a:off x="2009703" y="1318726"/>
            <a:ext cx="548406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6</a:t>
            </a:r>
            <a:endParaRPr lang="zh-CN" altLang="en-US" sz="15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2674738" y="2460968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4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51" name="直接连接符 50"/>
          <p:cNvCxnSpPr>
            <a:stCxn id="54" idx="0"/>
            <a:endCxn id="49" idx="4"/>
          </p:cNvCxnSpPr>
          <p:nvPr/>
        </p:nvCxnSpPr>
        <p:spPr>
          <a:xfrm flipH="1" flipV="1">
            <a:off x="2283906" y="1635646"/>
            <a:ext cx="1092846" cy="2405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/>
          <p:cNvSpPr/>
          <p:nvPr/>
        </p:nvSpPr>
        <p:spPr>
          <a:xfrm>
            <a:off x="541110" y="3538758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876184" y="2476745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5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3218292" y="1876156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8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55" name="直接连接符 54"/>
          <p:cNvCxnSpPr/>
          <p:nvPr/>
        </p:nvCxnSpPr>
        <p:spPr>
          <a:xfrm flipH="1">
            <a:off x="1034644" y="2199950"/>
            <a:ext cx="397210" cy="267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53" idx="4"/>
            <a:endCxn id="52" idx="0"/>
          </p:cNvCxnSpPr>
          <p:nvPr/>
        </p:nvCxnSpPr>
        <p:spPr>
          <a:xfrm flipH="1">
            <a:off x="699570" y="2793665"/>
            <a:ext cx="335074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H="1" flipV="1">
            <a:off x="1463262" y="2206496"/>
            <a:ext cx="502287" cy="2544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 57"/>
          <p:cNvSpPr/>
          <p:nvPr/>
        </p:nvSpPr>
        <p:spPr>
          <a:xfrm>
            <a:off x="1842166" y="2479472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 flipH="1">
            <a:off x="2913488" y="2209181"/>
            <a:ext cx="397210" cy="267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H="1" flipV="1">
            <a:off x="3401970" y="2222273"/>
            <a:ext cx="502287" cy="2544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>
            <a:off x="3837069" y="2476745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7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1139427" y="3538758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63" name="直接连接符 62"/>
          <p:cNvCxnSpPr>
            <a:stCxn id="62" idx="0"/>
            <a:endCxn id="53" idx="4"/>
          </p:cNvCxnSpPr>
          <p:nvPr/>
        </p:nvCxnSpPr>
        <p:spPr>
          <a:xfrm flipH="1" flipV="1">
            <a:off x="1034644" y="2793665"/>
            <a:ext cx="263243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椭圆 67"/>
          <p:cNvSpPr/>
          <p:nvPr/>
        </p:nvSpPr>
        <p:spPr>
          <a:xfrm>
            <a:off x="6001608" y="2086124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7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69" name="直接连接符 68"/>
          <p:cNvCxnSpPr>
            <a:stCxn id="70" idx="4"/>
            <a:endCxn id="68" idx="0"/>
          </p:cNvCxnSpPr>
          <p:nvPr/>
        </p:nvCxnSpPr>
        <p:spPr>
          <a:xfrm flipH="1">
            <a:off x="6160068" y="1844601"/>
            <a:ext cx="808250" cy="2415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椭圆 69"/>
          <p:cNvSpPr/>
          <p:nvPr/>
        </p:nvSpPr>
        <p:spPr>
          <a:xfrm>
            <a:off x="6694115" y="1527681"/>
            <a:ext cx="548406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8</a:t>
            </a:r>
            <a:endParaRPr lang="zh-CN" altLang="en-US" sz="15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7359150" y="2669923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4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72" name="直接连接符 71"/>
          <p:cNvCxnSpPr>
            <a:stCxn id="75" idx="0"/>
            <a:endCxn id="70" idx="4"/>
          </p:cNvCxnSpPr>
          <p:nvPr/>
        </p:nvCxnSpPr>
        <p:spPr>
          <a:xfrm flipH="1" flipV="1">
            <a:off x="6968318" y="1844601"/>
            <a:ext cx="1092846" cy="2405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椭圆 72"/>
          <p:cNvSpPr/>
          <p:nvPr/>
        </p:nvSpPr>
        <p:spPr>
          <a:xfrm>
            <a:off x="5225522" y="3747713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5560596" y="2685700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5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7902704" y="2085111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6</a:t>
            </a:r>
            <a:endParaRPr lang="zh-CN" altLang="en-US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76" name="直接连接符 75"/>
          <p:cNvCxnSpPr/>
          <p:nvPr/>
        </p:nvCxnSpPr>
        <p:spPr>
          <a:xfrm flipH="1">
            <a:off x="5719056" y="2408905"/>
            <a:ext cx="397210" cy="267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>
            <a:stCxn id="74" idx="4"/>
            <a:endCxn id="73" idx="0"/>
          </p:cNvCxnSpPr>
          <p:nvPr/>
        </p:nvCxnSpPr>
        <p:spPr>
          <a:xfrm flipH="1">
            <a:off x="5383982" y="3002620"/>
            <a:ext cx="335074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flipH="1" flipV="1">
            <a:off x="6147674" y="2415451"/>
            <a:ext cx="502287" cy="2544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椭圆 78"/>
          <p:cNvSpPr/>
          <p:nvPr/>
        </p:nvSpPr>
        <p:spPr>
          <a:xfrm>
            <a:off x="6526578" y="2688427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80" name="直接连接符 79"/>
          <p:cNvCxnSpPr/>
          <p:nvPr/>
        </p:nvCxnSpPr>
        <p:spPr>
          <a:xfrm flipH="1">
            <a:off x="7597900" y="2418136"/>
            <a:ext cx="397210" cy="267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H="1" flipV="1">
            <a:off x="8086382" y="2431228"/>
            <a:ext cx="502287" cy="2544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椭圆 81"/>
          <p:cNvSpPr/>
          <p:nvPr/>
        </p:nvSpPr>
        <p:spPr>
          <a:xfrm>
            <a:off x="8521481" y="2685700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7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83" name="椭圆 82"/>
          <p:cNvSpPr/>
          <p:nvPr/>
        </p:nvSpPr>
        <p:spPr>
          <a:xfrm>
            <a:off x="5823839" y="3747713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84" name="直接连接符 83"/>
          <p:cNvCxnSpPr>
            <a:stCxn id="83" idx="0"/>
            <a:endCxn id="74" idx="4"/>
          </p:cNvCxnSpPr>
          <p:nvPr/>
        </p:nvCxnSpPr>
        <p:spPr>
          <a:xfrm flipH="1" flipV="1">
            <a:off x="5719056" y="3002620"/>
            <a:ext cx="263243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72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 smtClean="0"/>
              <a:t>堆的操作：删除堆顶元素</a:t>
            </a: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16</a:t>
            </a:fld>
            <a:endParaRPr lang="zh-CN" altLang="en-US" sz="1200" smtClean="0">
              <a:solidFill>
                <a:srgbClr val="898989"/>
              </a:solidFill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1403648" y="2685700"/>
            <a:ext cx="576064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椭圆 67"/>
          <p:cNvSpPr/>
          <p:nvPr/>
        </p:nvSpPr>
        <p:spPr>
          <a:xfrm>
            <a:off x="3417822" y="1954391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7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69" name="直接连接符 68"/>
          <p:cNvCxnSpPr>
            <a:stCxn id="70" idx="4"/>
            <a:endCxn id="68" idx="0"/>
          </p:cNvCxnSpPr>
          <p:nvPr/>
        </p:nvCxnSpPr>
        <p:spPr>
          <a:xfrm flipH="1">
            <a:off x="3576282" y="1712868"/>
            <a:ext cx="808250" cy="2415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椭圆 69"/>
          <p:cNvSpPr/>
          <p:nvPr/>
        </p:nvSpPr>
        <p:spPr>
          <a:xfrm>
            <a:off x="4110329" y="1395948"/>
            <a:ext cx="548406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8</a:t>
            </a:r>
            <a:endParaRPr lang="zh-CN" altLang="en-US" sz="15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4775364" y="2538190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4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72" name="直接连接符 71"/>
          <p:cNvCxnSpPr>
            <a:stCxn id="75" idx="0"/>
            <a:endCxn id="70" idx="4"/>
          </p:cNvCxnSpPr>
          <p:nvPr/>
        </p:nvCxnSpPr>
        <p:spPr>
          <a:xfrm flipH="1" flipV="1">
            <a:off x="4384532" y="1712868"/>
            <a:ext cx="1092846" cy="2405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椭圆 72"/>
          <p:cNvSpPr/>
          <p:nvPr/>
        </p:nvSpPr>
        <p:spPr>
          <a:xfrm>
            <a:off x="2641736" y="3615980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2976810" y="2553967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5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5318918" y="1953378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7</a:t>
            </a:r>
            <a:endParaRPr lang="zh-CN" altLang="en-US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76" name="直接连接符 75"/>
          <p:cNvCxnSpPr/>
          <p:nvPr/>
        </p:nvCxnSpPr>
        <p:spPr>
          <a:xfrm flipH="1">
            <a:off x="3135270" y="2277172"/>
            <a:ext cx="397210" cy="267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>
            <a:stCxn id="74" idx="4"/>
            <a:endCxn id="73" idx="0"/>
          </p:cNvCxnSpPr>
          <p:nvPr/>
        </p:nvCxnSpPr>
        <p:spPr>
          <a:xfrm flipH="1">
            <a:off x="2800196" y="2870887"/>
            <a:ext cx="335074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flipH="1" flipV="1">
            <a:off x="3563888" y="2283718"/>
            <a:ext cx="502287" cy="2544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椭圆 78"/>
          <p:cNvSpPr/>
          <p:nvPr/>
        </p:nvSpPr>
        <p:spPr>
          <a:xfrm>
            <a:off x="3942792" y="2556694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80" name="直接连接符 79"/>
          <p:cNvCxnSpPr/>
          <p:nvPr/>
        </p:nvCxnSpPr>
        <p:spPr>
          <a:xfrm flipH="1">
            <a:off x="5014114" y="2286403"/>
            <a:ext cx="397210" cy="267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H="1" flipV="1">
            <a:off x="5502596" y="2299495"/>
            <a:ext cx="502287" cy="2544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椭圆 81"/>
          <p:cNvSpPr/>
          <p:nvPr/>
        </p:nvSpPr>
        <p:spPr>
          <a:xfrm>
            <a:off x="5937695" y="2553967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6</a:t>
            </a:r>
            <a:endParaRPr lang="zh-CN" altLang="en-US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83" name="椭圆 82"/>
          <p:cNvSpPr/>
          <p:nvPr/>
        </p:nvSpPr>
        <p:spPr>
          <a:xfrm>
            <a:off x="3240053" y="3615980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84" name="直接连接符 83"/>
          <p:cNvCxnSpPr>
            <a:stCxn id="83" idx="0"/>
            <a:endCxn id="74" idx="4"/>
          </p:cNvCxnSpPr>
          <p:nvPr/>
        </p:nvCxnSpPr>
        <p:spPr>
          <a:xfrm flipH="1" flipV="1">
            <a:off x="3135270" y="2870887"/>
            <a:ext cx="263243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4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 smtClean="0"/>
              <a:t>堆的操作：删除堆顶元素</a:t>
            </a: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17</a:t>
            </a:fld>
            <a:endParaRPr lang="zh-CN" altLang="en-US" sz="1200" smtClean="0">
              <a:solidFill>
                <a:srgbClr val="898989"/>
              </a:solidFill>
            </a:endParaRPr>
          </a:p>
        </p:txBody>
      </p:sp>
      <p:sp>
        <p:nvSpPr>
          <p:cNvPr id="46" name="内容占位符 2"/>
          <p:cNvSpPr>
            <a:spLocks noGrp="1"/>
          </p:cNvSpPr>
          <p:nvPr>
            <p:ph idx="1"/>
          </p:nvPr>
        </p:nvSpPr>
        <p:spPr>
          <a:xfrm>
            <a:off x="251520" y="1028700"/>
            <a:ext cx="8375650" cy="4114800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zh-CN" altLang="en-US" sz="2000" dirty="0" smtClean="0">
                <a:latin typeface="微软雅黑" panose="020B0503020204020204" pitchFamily="34" charset="-122"/>
              </a:rPr>
              <a:t>重要结论：</a:t>
            </a:r>
            <a:endParaRPr lang="en-US" altLang="zh-CN" sz="2000" dirty="0" smtClean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altLang="zh-CN" sz="2000" dirty="0" smtClean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zh-CN" altLang="en-US" sz="2000" dirty="0" smtClean="0">
                <a:latin typeface="微软雅黑" panose="020B0503020204020204" pitchFamily="34" charset="-122"/>
              </a:rPr>
              <a:t>如果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a[</a:t>
            </a:r>
            <a:r>
              <a:rPr lang="en-US" altLang="zh-CN" sz="2000" dirty="0" err="1" smtClean="0">
                <a:latin typeface="微软雅黑" panose="020B0503020204020204" pitchFamily="34" charset="-122"/>
              </a:rPr>
              <a:t>i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]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的两棵子树都是堆，则对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a[</a:t>
            </a:r>
            <a:r>
              <a:rPr lang="en-US" altLang="zh-CN" sz="2000" dirty="0" err="1" smtClean="0">
                <a:latin typeface="微软雅黑" panose="020B0503020204020204" pitchFamily="34" charset="-122"/>
              </a:rPr>
              <a:t>i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]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的下移操作完成后，以新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a[</a:t>
            </a:r>
            <a:r>
              <a:rPr lang="en-US" altLang="zh-CN" sz="2000" dirty="0" err="1" smtClean="0">
                <a:latin typeface="微软雅黑" panose="020B0503020204020204" pitchFamily="34" charset="-122"/>
              </a:rPr>
              <a:t>i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]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为根的子树会形成堆。</a:t>
            </a:r>
            <a:endParaRPr lang="en-US" altLang="zh-CN" sz="2000" dirty="0" smtClean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850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 smtClean="0"/>
              <a:t>堆的操作：建堆</a:t>
            </a: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18</a:t>
            </a:fld>
            <a:endParaRPr lang="zh-CN" altLang="en-US" sz="1200" smtClean="0">
              <a:solidFill>
                <a:srgbClr val="898989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3528" y="915566"/>
            <a:ext cx="806022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一个长度为</a:t>
            </a:r>
            <a:r>
              <a:rPr lang="en-US" altLang="zh-CN" sz="2000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的列表</a:t>
            </a:r>
            <a:r>
              <a:rPr lang="en-US" altLang="zh-CN" sz="2000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a,</a:t>
            </a:r>
            <a:r>
              <a:rPr lang="zh-CN" altLang="en-US" sz="2000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要原地将</a:t>
            </a:r>
            <a:r>
              <a:rPr lang="en-US" altLang="zh-CN" sz="2000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变成一个堆</a:t>
            </a:r>
            <a:endParaRPr lang="en-US" altLang="zh-CN" sz="2000" dirty="0" smtClean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方法：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看作一个完全二叉树。假设有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层。根在第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层，第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H-1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层都是叶子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对第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H-2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层的每个元素执行下移操作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对第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H-3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层的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每个元素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执行下移操作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.....</a:t>
            </a: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对第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层的元素执行下移操作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堆即建好。复杂度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O(n)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。证明较难，略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900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 smtClean="0"/>
              <a:t>堆的操作：建堆</a:t>
            </a: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19</a:t>
            </a:fld>
            <a:endParaRPr lang="zh-CN" altLang="en-US" sz="1200" smtClean="0">
              <a:solidFill>
                <a:srgbClr val="898989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1402409" y="2288795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8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>
            <a:stCxn id="7" idx="4"/>
            <a:endCxn id="5" idx="0"/>
          </p:cNvCxnSpPr>
          <p:nvPr/>
        </p:nvCxnSpPr>
        <p:spPr>
          <a:xfrm flipH="1">
            <a:off x="1560869" y="2047272"/>
            <a:ext cx="808250" cy="2415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2094916" y="1730352"/>
            <a:ext cx="548406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5</a:t>
            </a:r>
            <a:endParaRPr lang="zh-CN" altLang="en-US" sz="15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759951" y="2872594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6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>
            <a:stCxn id="12" idx="0"/>
            <a:endCxn id="7" idx="4"/>
          </p:cNvCxnSpPr>
          <p:nvPr/>
        </p:nvCxnSpPr>
        <p:spPr>
          <a:xfrm flipH="1" flipV="1">
            <a:off x="2369119" y="2047272"/>
            <a:ext cx="1092846" cy="2405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626323" y="3950384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4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961397" y="2888371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303505" y="2287782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1119857" y="2611576"/>
            <a:ext cx="397210" cy="267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11" idx="4"/>
            <a:endCxn id="10" idx="0"/>
          </p:cNvCxnSpPr>
          <p:nvPr/>
        </p:nvCxnSpPr>
        <p:spPr>
          <a:xfrm flipH="1">
            <a:off x="784783" y="3205291"/>
            <a:ext cx="335074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 flipV="1">
            <a:off x="1548475" y="2618122"/>
            <a:ext cx="502287" cy="2544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1927379" y="2891098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7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H="1">
            <a:off x="2998701" y="2620807"/>
            <a:ext cx="397210" cy="267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 flipV="1">
            <a:off x="3487183" y="2633899"/>
            <a:ext cx="502287" cy="2544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3922282" y="2888371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7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224640" y="3950384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>
            <a:stCxn id="21" idx="0"/>
            <a:endCxn id="11" idx="4"/>
          </p:cNvCxnSpPr>
          <p:nvPr/>
        </p:nvCxnSpPr>
        <p:spPr>
          <a:xfrm flipH="1" flipV="1">
            <a:off x="1119857" y="3205291"/>
            <a:ext cx="263243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1630194" y="3964915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24" name="直接连接符 23"/>
          <p:cNvCxnSpPr>
            <a:endCxn id="23" idx="0"/>
          </p:cNvCxnSpPr>
          <p:nvPr/>
        </p:nvCxnSpPr>
        <p:spPr>
          <a:xfrm flipH="1">
            <a:off x="1788654" y="3219822"/>
            <a:ext cx="335074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2228511" y="3964915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9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26" name="直接连接符 25"/>
          <p:cNvCxnSpPr>
            <a:stCxn id="25" idx="0"/>
          </p:cNvCxnSpPr>
          <p:nvPr/>
        </p:nvCxnSpPr>
        <p:spPr>
          <a:xfrm flipH="1" flipV="1">
            <a:off x="2123728" y="3219822"/>
            <a:ext cx="263243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4470136" y="2872594"/>
            <a:ext cx="576064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759472" y="11278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无序列表</a:t>
            </a:r>
            <a:endParaRPr lang="zh-CN" altLang="en-US" dirty="0"/>
          </a:p>
        </p:txBody>
      </p:sp>
      <p:sp>
        <p:nvSpPr>
          <p:cNvPr id="28" name="椭圆 27"/>
          <p:cNvSpPr/>
          <p:nvPr/>
        </p:nvSpPr>
        <p:spPr>
          <a:xfrm>
            <a:off x="5822286" y="2288795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8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29" name="直接连接符 28"/>
          <p:cNvCxnSpPr>
            <a:stCxn id="30" idx="4"/>
            <a:endCxn id="28" idx="0"/>
          </p:cNvCxnSpPr>
          <p:nvPr/>
        </p:nvCxnSpPr>
        <p:spPr>
          <a:xfrm flipH="1">
            <a:off x="5980746" y="2047272"/>
            <a:ext cx="808250" cy="2415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/>
          <p:cNvSpPr/>
          <p:nvPr/>
        </p:nvSpPr>
        <p:spPr>
          <a:xfrm>
            <a:off x="6514793" y="1730352"/>
            <a:ext cx="548406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5</a:t>
            </a:r>
            <a:endParaRPr lang="zh-CN" altLang="en-US" sz="15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7179828" y="2872594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6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32" name="直接连接符 31"/>
          <p:cNvCxnSpPr>
            <a:stCxn id="35" idx="0"/>
            <a:endCxn id="30" idx="4"/>
          </p:cNvCxnSpPr>
          <p:nvPr/>
        </p:nvCxnSpPr>
        <p:spPr>
          <a:xfrm flipH="1" flipV="1">
            <a:off x="6788996" y="2047272"/>
            <a:ext cx="1092846" cy="2405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5046200" y="3950384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4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5381274" y="2888371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7723382" y="2287782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36" name="直接连接符 35"/>
          <p:cNvCxnSpPr/>
          <p:nvPr/>
        </p:nvCxnSpPr>
        <p:spPr>
          <a:xfrm flipH="1">
            <a:off x="5539734" y="2611576"/>
            <a:ext cx="397210" cy="267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34" idx="4"/>
            <a:endCxn id="33" idx="0"/>
          </p:cNvCxnSpPr>
          <p:nvPr/>
        </p:nvCxnSpPr>
        <p:spPr>
          <a:xfrm flipH="1">
            <a:off x="5204660" y="3205291"/>
            <a:ext cx="335074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H="1" flipV="1">
            <a:off x="5968352" y="2618122"/>
            <a:ext cx="502287" cy="2544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/>
          <p:cNvSpPr/>
          <p:nvPr/>
        </p:nvSpPr>
        <p:spPr>
          <a:xfrm>
            <a:off x="6347256" y="2891098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9</a:t>
            </a:r>
            <a:endParaRPr lang="zh-CN" altLang="en-US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 flipH="1">
            <a:off x="7418578" y="2620807"/>
            <a:ext cx="397210" cy="267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 flipV="1">
            <a:off x="7907060" y="2633899"/>
            <a:ext cx="502287" cy="2544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/>
          <p:nvPr/>
        </p:nvSpPr>
        <p:spPr>
          <a:xfrm>
            <a:off x="8342159" y="2888371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7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5644517" y="3950384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44" name="直接连接符 43"/>
          <p:cNvCxnSpPr>
            <a:stCxn id="43" idx="0"/>
            <a:endCxn id="34" idx="4"/>
          </p:cNvCxnSpPr>
          <p:nvPr/>
        </p:nvCxnSpPr>
        <p:spPr>
          <a:xfrm flipH="1" flipV="1">
            <a:off x="5539734" y="3205291"/>
            <a:ext cx="263243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>
            <a:off x="6050071" y="3964915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>
            <a:endCxn id="45" idx="0"/>
          </p:cNvCxnSpPr>
          <p:nvPr/>
        </p:nvCxnSpPr>
        <p:spPr>
          <a:xfrm flipH="1">
            <a:off x="6208531" y="3219822"/>
            <a:ext cx="335074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椭圆 46"/>
          <p:cNvSpPr/>
          <p:nvPr/>
        </p:nvSpPr>
        <p:spPr>
          <a:xfrm>
            <a:off x="6648388" y="3964915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7</a:t>
            </a:r>
            <a:endParaRPr lang="zh-CN" altLang="en-US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48" name="直接连接符 47"/>
          <p:cNvCxnSpPr>
            <a:stCxn id="47" idx="0"/>
          </p:cNvCxnSpPr>
          <p:nvPr/>
        </p:nvCxnSpPr>
        <p:spPr>
          <a:xfrm flipH="1" flipV="1">
            <a:off x="6543605" y="3219822"/>
            <a:ext cx="263243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1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ctrTitle"/>
          </p:nvPr>
        </p:nvSpPr>
        <p:spPr>
          <a:xfrm>
            <a:off x="539750" y="1995488"/>
            <a:ext cx="7956550" cy="504825"/>
          </a:xfrm>
        </p:spPr>
        <p:txBody>
          <a:bodyPr/>
          <a:lstStyle/>
          <a:p>
            <a:pPr eaLnBrk="1" hangingPunct="1"/>
            <a:r>
              <a:rPr lang="zh-CN" altLang="en-US" sz="3600" dirty="0" smtClean="0"/>
              <a:t>堆</a:t>
            </a:r>
          </a:p>
        </p:txBody>
      </p:sp>
      <p:sp>
        <p:nvSpPr>
          <p:cNvPr id="9219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5BE271B-0A94-4678-A96F-36435660E837}" type="slidenum">
              <a:rPr lang="zh-CN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zh-CN" sz="1200" smtClean="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 smtClean="0"/>
              <a:t>堆的操作：建堆</a:t>
            </a: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20</a:t>
            </a:fld>
            <a:endParaRPr lang="zh-CN" altLang="en-US" sz="1200" smtClean="0">
              <a:solidFill>
                <a:srgbClr val="898989"/>
              </a:solidFill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179388" y="2787774"/>
            <a:ext cx="576064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1661074" y="2090858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8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29" name="直接连接符 28"/>
          <p:cNvCxnSpPr>
            <a:stCxn id="30" idx="4"/>
            <a:endCxn id="28" idx="0"/>
          </p:cNvCxnSpPr>
          <p:nvPr/>
        </p:nvCxnSpPr>
        <p:spPr>
          <a:xfrm flipH="1">
            <a:off x="1819534" y="1849335"/>
            <a:ext cx="808250" cy="2415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/>
          <p:cNvSpPr/>
          <p:nvPr/>
        </p:nvSpPr>
        <p:spPr>
          <a:xfrm>
            <a:off x="2353581" y="1532415"/>
            <a:ext cx="548406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5</a:t>
            </a:r>
            <a:endParaRPr lang="zh-CN" altLang="en-US" sz="15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3018616" y="2674657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6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32" name="直接连接符 31"/>
          <p:cNvCxnSpPr>
            <a:stCxn id="35" idx="0"/>
            <a:endCxn id="30" idx="4"/>
          </p:cNvCxnSpPr>
          <p:nvPr/>
        </p:nvCxnSpPr>
        <p:spPr>
          <a:xfrm flipH="1" flipV="1">
            <a:off x="2627784" y="1849335"/>
            <a:ext cx="1092846" cy="2405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884988" y="3752447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1220062" y="2690434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4</a:t>
            </a:r>
            <a:endParaRPr lang="zh-CN" altLang="en-US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3562170" y="2089845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36" name="直接连接符 35"/>
          <p:cNvCxnSpPr/>
          <p:nvPr/>
        </p:nvCxnSpPr>
        <p:spPr>
          <a:xfrm flipH="1">
            <a:off x="1378522" y="2413639"/>
            <a:ext cx="397210" cy="267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34" idx="4"/>
            <a:endCxn id="33" idx="0"/>
          </p:cNvCxnSpPr>
          <p:nvPr/>
        </p:nvCxnSpPr>
        <p:spPr>
          <a:xfrm flipH="1">
            <a:off x="1043448" y="3007354"/>
            <a:ext cx="335074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H="1" flipV="1">
            <a:off x="1807140" y="2420185"/>
            <a:ext cx="502287" cy="2544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/>
          <p:cNvSpPr/>
          <p:nvPr/>
        </p:nvSpPr>
        <p:spPr>
          <a:xfrm>
            <a:off x="2186044" y="2693161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9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 flipH="1">
            <a:off x="3257366" y="2422870"/>
            <a:ext cx="397210" cy="267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 flipV="1">
            <a:off x="3745848" y="2435962"/>
            <a:ext cx="502287" cy="2544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/>
          <p:nvPr/>
        </p:nvSpPr>
        <p:spPr>
          <a:xfrm>
            <a:off x="4180947" y="2690434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7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483305" y="3752447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44" name="直接连接符 43"/>
          <p:cNvCxnSpPr>
            <a:stCxn id="43" idx="0"/>
            <a:endCxn id="34" idx="4"/>
          </p:cNvCxnSpPr>
          <p:nvPr/>
        </p:nvCxnSpPr>
        <p:spPr>
          <a:xfrm flipH="1" flipV="1">
            <a:off x="1378522" y="3007354"/>
            <a:ext cx="263243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>
            <a:off x="1888859" y="3766978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>
            <a:endCxn id="45" idx="0"/>
          </p:cNvCxnSpPr>
          <p:nvPr/>
        </p:nvCxnSpPr>
        <p:spPr>
          <a:xfrm flipH="1">
            <a:off x="2047319" y="3021885"/>
            <a:ext cx="335074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椭圆 46"/>
          <p:cNvSpPr/>
          <p:nvPr/>
        </p:nvSpPr>
        <p:spPr>
          <a:xfrm>
            <a:off x="2487176" y="3766978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7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48" name="直接连接符 47"/>
          <p:cNvCxnSpPr>
            <a:stCxn id="47" idx="0"/>
          </p:cNvCxnSpPr>
          <p:nvPr/>
        </p:nvCxnSpPr>
        <p:spPr>
          <a:xfrm flipH="1" flipV="1">
            <a:off x="2382393" y="3021885"/>
            <a:ext cx="263243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>
            <a:off x="4932040" y="2787774"/>
            <a:ext cx="576064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椭圆 49"/>
          <p:cNvSpPr/>
          <p:nvPr/>
        </p:nvSpPr>
        <p:spPr>
          <a:xfrm>
            <a:off x="6203382" y="2188198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9</a:t>
            </a:r>
            <a:endParaRPr lang="zh-CN" altLang="en-US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51" name="直接连接符 50"/>
          <p:cNvCxnSpPr>
            <a:stCxn id="52" idx="4"/>
            <a:endCxn id="50" idx="0"/>
          </p:cNvCxnSpPr>
          <p:nvPr/>
        </p:nvCxnSpPr>
        <p:spPr>
          <a:xfrm flipH="1">
            <a:off x="6361842" y="1946675"/>
            <a:ext cx="808250" cy="2415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/>
          <p:cNvSpPr/>
          <p:nvPr/>
        </p:nvSpPr>
        <p:spPr>
          <a:xfrm>
            <a:off x="6895889" y="1629755"/>
            <a:ext cx="548406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5</a:t>
            </a:r>
            <a:endParaRPr lang="zh-CN" altLang="en-US" sz="15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7560924" y="2771997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6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54" name="直接连接符 53"/>
          <p:cNvCxnSpPr>
            <a:stCxn id="57" idx="0"/>
            <a:endCxn id="52" idx="4"/>
          </p:cNvCxnSpPr>
          <p:nvPr/>
        </p:nvCxnSpPr>
        <p:spPr>
          <a:xfrm flipH="1" flipV="1">
            <a:off x="7170092" y="1946675"/>
            <a:ext cx="1092846" cy="2405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椭圆 54"/>
          <p:cNvSpPr/>
          <p:nvPr/>
        </p:nvSpPr>
        <p:spPr>
          <a:xfrm>
            <a:off x="5427296" y="3849787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5762370" y="2787774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4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8104478" y="2187185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7</a:t>
            </a:r>
            <a:endParaRPr lang="zh-CN" altLang="en-US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/>
        </p:nvCxnSpPr>
        <p:spPr>
          <a:xfrm flipH="1">
            <a:off x="5920830" y="2510979"/>
            <a:ext cx="397210" cy="267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6" idx="4"/>
            <a:endCxn id="55" idx="0"/>
          </p:cNvCxnSpPr>
          <p:nvPr/>
        </p:nvCxnSpPr>
        <p:spPr>
          <a:xfrm flipH="1">
            <a:off x="5585756" y="3104694"/>
            <a:ext cx="335074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H="1" flipV="1">
            <a:off x="6349448" y="2517525"/>
            <a:ext cx="502287" cy="2544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>
            <a:off x="6728352" y="2790501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8</a:t>
            </a:r>
            <a:endParaRPr lang="zh-CN" altLang="en-US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62" name="直接连接符 61"/>
          <p:cNvCxnSpPr/>
          <p:nvPr/>
        </p:nvCxnSpPr>
        <p:spPr>
          <a:xfrm flipH="1">
            <a:off x="7799674" y="2520210"/>
            <a:ext cx="397210" cy="267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H="1" flipV="1">
            <a:off x="8288156" y="2533302"/>
            <a:ext cx="502287" cy="2544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椭圆 63"/>
          <p:cNvSpPr/>
          <p:nvPr/>
        </p:nvSpPr>
        <p:spPr>
          <a:xfrm>
            <a:off x="8723255" y="2787774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6025613" y="3849787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66" name="直接连接符 65"/>
          <p:cNvCxnSpPr>
            <a:stCxn id="65" idx="0"/>
            <a:endCxn id="56" idx="4"/>
          </p:cNvCxnSpPr>
          <p:nvPr/>
        </p:nvCxnSpPr>
        <p:spPr>
          <a:xfrm flipH="1" flipV="1">
            <a:off x="5920830" y="3104694"/>
            <a:ext cx="263243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椭圆 66"/>
          <p:cNvSpPr/>
          <p:nvPr/>
        </p:nvSpPr>
        <p:spPr>
          <a:xfrm>
            <a:off x="6431167" y="3864318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68" name="直接连接符 67"/>
          <p:cNvCxnSpPr>
            <a:endCxn id="67" idx="0"/>
          </p:cNvCxnSpPr>
          <p:nvPr/>
        </p:nvCxnSpPr>
        <p:spPr>
          <a:xfrm flipH="1">
            <a:off x="6589627" y="3119225"/>
            <a:ext cx="335074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椭圆 68"/>
          <p:cNvSpPr/>
          <p:nvPr/>
        </p:nvSpPr>
        <p:spPr>
          <a:xfrm>
            <a:off x="7029484" y="3864318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7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70" name="直接连接符 69"/>
          <p:cNvCxnSpPr>
            <a:stCxn id="69" idx="0"/>
          </p:cNvCxnSpPr>
          <p:nvPr/>
        </p:nvCxnSpPr>
        <p:spPr>
          <a:xfrm flipH="1" flipV="1">
            <a:off x="6924701" y="3119225"/>
            <a:ext cx="263243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25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 smtClean="0"/>
              <a:t>堆的操作：建堆</a:t>
            </a: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21</a:t>
            </a:fld>
            <a:endParaRPr lang="zh-CN" altLang="en-US" sz="1200" smtClean="0">
              <a:solidFill>
                <a:srgbClr val="898989"/>
              </a:solidFill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179388" y="2787774"/>
            <a:ext cx="576064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椭圆 49"/>
          <p:cNvSpPr/>
          <p:nvPr/>
        </p:nvSpPr>
        <p:spPr>
          <a:xfrm>
            <a:off x="1690441" y="2288795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5</a:t>
            </a:r>
            <a:endParaRPr lang="zh-CN" altLang="en-US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51" name="直接连接符 50"/>
          <p:cNvCxnSpPr>
            <a:stCxn id="52" idx="4"/>
            <a:endCxn id="50" idx="0"/>
          </p:cNvCxnSpPr>
          <p:nvPr/>
        </p:nvCxnSpPr>
        <p:spPr>
          <a:xfrm flipH="1">
            <a:off x="1848901" y="2047272"/>
            <a:ext cx="808250" cy="2415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/>
          <p:cNvSpPr/>
          <p:nvPr/>
        </p:nvSpPr>
        <p:spPr>
          <a:xfrm>
            <a:off x="2382948" y="1730352"/>
            <a:ext cx="548406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9</a:t>
            </a:r>
            <a:endParaRPr lang="zh-CN" altLang="en-US" sz="15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3047983" y="2872594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6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54" name="直接连接符 53"/>
          <p:cNvCxnSpPr>
            <a:stCxn id="57" idx="0"/>
            <a:endCxn id="52" idx="4"/>
          </p:cNvCxnSpPr>
          <p:nvPr/>
        </p:nvCxnSpPr>
        <p:spPr>
          <a:xfrm flipH="1" flipV="1">
            <a:off x="2657151" y="2047272"/>
            <a:ext cx="1092846" cy="2405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椭圆 54"/>
          <p:cNvSpPr/>
          <p:nvPr/>
        </p:nvSpPr>
        <p:spPr>
          <a:xfrm>
            <a:off x="914355" y="3950384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249429" y="2888371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4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3591537" y="2287782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7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/>
        </p:nvCxnSpPr>
        <p:spPr>
          <a:xfrm flipH="1">
            <a:off x="1407889" y="2611576"/>
            <a:ext cx="397210" cy="267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6" idx="4"/>
            <a:endCxn id="55" idx="0"/>
          </p:cNvCxnSpPr>
          <p:nvPr/>
        </p:nvCxnSpPr>
        <p:spPr>
          <a:xfrm flipH="1">
            <a:off x="1072815" y="3205291"/>
            <a:ext cx="335074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H="1" flipV="1">
            <a:off x="1836507" y="2618122"/>
            <a:ext cx="502287" cy="2544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>
            <a:off x="2215411" y="2891098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8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62" name="直接连接符 61"/>
          <p:cNvCxnSpPr/>
          <p:nvPr/>
        </p:nvCxnSpPr>
        <p:spPr>
          <a:xfrm flipH="1">
            <a:off x="3286733" y="2620807"/>
            <a:ext cx="397210" cy="267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H="1" flipV="1">
            <a:off x="3775215" y="2633899"/>
            <a:ext cx="502287" cy="2544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椭圆 63"/>
          <p:cNvSpPr/>
          <p:nvPr/>
        </p:nvSpPr>
        <p:spPr>
          <a:xfrm>
            <a:off x="4210314" y="2888371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1512672" y="3950384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66" name="直接连接符 65"/>
          <p:cNvCxnSpPr>
            <a:stCxn id="65" idx="0"/>
            <a:endCxn id="56" idx="4"/>
          </p:cNvCxnSpPr>
          <p:nvPr/>
        </p:nvCxnSpPr>
        <p:spPr>
          <a:xfrm flipH="1" flipV="1">
            <a:off x="1407889" y="3205291"/>
            <a:ext cx="263243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椭圆 66"/>
          <p:cNvSpPr/>
          <p:nvPr/>
        </p:nvSpPr>
        <p:spPr>
          <a:xfrm>
            <a:off x="1918226" y="3964915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68" name="直接连接符 67"/>
          <p:cNvCxnSpPr>
            <a:endCxn id="67" idx="0"/>
          </p:cNvCxnSpPr>
          <p:nvPr/>
        </p:nvCxnSpPr>
        <p:spPr>
          <a:xfrm flipH="1">
            <a:off x="2076686" y="3219822"/>
            <a:ext cx="335074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椭圆 68"/>
          <p:cNvSpPr/>
          <p:nvPr/>
        </p:nvSpPr>
        <p:spPr>
          <a:xfrm>
            <a:off x="2516543" y="3964915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7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70" name="直接连接符 69"/>
          <p:cNvCxnSpPr>
            <a:stCxn id="69" idx="0"/>
          </p:cNvCxnSpPr>
          <p:nvPr/>
        </p:nvCxnSpPr>
        <p:spPr>
          <a:xfrm flipH="1" flipV="1">
            <a:off x="2411760" y="3219822"/>
            <a:ext cx="263243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/>
          <p:nvPr/>
        </p:nvCxnSpPr>
        <p:spPr>
          <a:xfrm>
            <a:off x="4661573" y="2908029"/>
            <a:ext cx="576064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>
          <a:xfrm>
            <a:off x="6172626" y="2409050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8</a:t>
            </a:r>
            <a:endParaRPr lang="zh-CN" altLang="en-US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73" name="直接连接符 72"/>
          <p:cNvCxnSpPr>
            <a:stCxn id="74" idx="4"/>
            <a:endCxn id="72" idx="0"/>
          </p:cNvCxnSpPr>
          <p:nvPr/>
        </p:nvCxnSpPr>
        <p:spPr>
          <a:xfrm flipH="1">
            <a:off x="6331086" y="2167527"/>
            <a:ext cx="808250" cy="2415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椭圆 73"/>
          <p:cNvSpPr/>
          <p:nvPr/>
        </p:nvSpPr>
        <p:spPr>
          <a:xfrm>
            <a:off x="6865133" y="1850607"/>
            <a:ext cx="548406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9</a:t>
            </a:r>
            <a:endParaRPr lang="zh-CN" altLang="en-US" sz="15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7530168" y="2992849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6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76" name="直接连接符 75"/>
          <p:cNvCxnSpPr>
            <a:stCxn id="79" idx="0"/>
            <a:endCxn id="74" idx="4"/>
          </p:cNvCxnSpPr>
          <p:nvPr/>
        </p:nvCxnSpPr>
        <p:spPr>
          <a:xfrm flipH="1" flipV="1">
            <a:off x="7139336" y="2167527"/>
            <a:ext cx="1092846" cy="2405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椭圆 76"/>
          <p:cNvSpPr/>
          <p:nvPr/>
        </p:nvSpPr>
        <p:spPr>
          <a:xfrm>
            <a:off x="5396540" y="4070639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5731614" y="3008626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4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8073722" y="2408037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7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80" name="直接连接符 79"/>
          <p:cNvCxnSpPr/>
          <p:nvPr/>
        </p:nvCxnSpPr>
        <p:spPr>
          <a:xfrm flipH="1">
            <a:off x="5890074" y="2731831"/>
            <a:ext cx="397210" cy="267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78" idx="4"/>
            <a:endCxn id="77" idx="0"/>
          </p:cNvCxnSpPr>
          <p:nvPr/>
        </p:nvCxnSpPr>
        <p:spPr>
          <a:xfrm flipH="1">
            <a:off x="5555000" y="3325546"/>
            <a:ext cx="335074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 flipH="1" flipV="1">
            <a:off x="6318692" y="2738377"/>
            <a:ext cx="502287" cy="2544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椭圆 82"/>
          <p:cNvSpPr/>
          <p:nvPr/>
        </p:nvSpPr>
        <p:spPr>
          <a:xfrm>
            <a:off x="6697596" y="3011353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5</a:t>
            </a:r>
            <a:endParaRPr lang="zh-CN" altLang="en-US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84" name="直接连接符 83"/>
          <p:cNvCxnSpPr/>
          <p:nvPr/>
        </p:nvCxnSpPr>
        <p:spPr>
          <a:xfrm flipH="1">
            <a:off x="7768918" y="2741062"/>
            <a:ext cx="397210" cy="267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 flipH="1" flipV="1">
            <a:off x="8257400" y="2754154"/>
            <a:ext cx="502287" cy="2544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椭圆 85"/>
          <p:cNvSpPr/>
          <p:nvPr/>
        </p:nvSpPr>
        <p:spPr>
          <a:xfrm>
            <a:off x="8692499" y="3008626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5994857" y="4070639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88" name="直接连接符 87"/>
          <p:cNvCxnSpPr>
            <a:stCxn id="87" idx="0"/>
            <a:endCxn id="78" idx="4"/>
          </p:cNvCxnSpPr>
          <p:nvPr/>
        </p:nvCxnSpPr>
        <p:spPr>
          <a:xfrm flipH="1" flipV="1">
            <a:off x="5890074" y="3325546"/>
            <a:ext cx="263243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椭圆 88"/>
          <p:cNvSpPr/>
          <p:nvPr/>
        </p:nvSpPr>
        <p:spPr>
          <a:xfrm>
            <a:off x="6400411" y="4085170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90" name="直接连接符 89"/>
          <p:cNvCxnSpPr>
            <a:endCxn id="89" idx="0"/>
          </p:cNvCxnSpPr>
          <p:nvPr/>
        </p:nvCxnSpPr>
        <p:spPr>
          <a:xfrm flipH="1">
            <a:off x="6558871" y="3340077"/>
            <a:ext cx="335074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椭圆 90"/>
          <p:cNvSpPr/>
          <p:nvPr/>
        </p:nvSpPr>
        <p:spPr>
          <a:xfrm>
            <a:off x="6998728" y="4085170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7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92" name="直接连接符 91"/>
          <p:cNvCxnSpPr>
            <a:stCxn id="91" idx="0"/>
          </p:cNvCxnSpPr>
          <p:nvPr/>
        </p:nvCxnSpPr>
        <p:spPr>
          <a:xfrm flipH="1" flipV="1">
            <a:off x="6893945" y="3340077"/>
            <a:ext cx="263243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01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 smtClean="0"/>
              <a:t>堆的操作：建堆</a:t>
            </a: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4375769" y="4742613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22</a:t>
            </a:fld>
            <a:endParaRPr lang="zh-CN" altLang="en-US" sz="1200" smtClean="0">
              <a:solidFill>
                <a:srgbClr val="898989"/>
              </a:solidFill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755576" y="2726329"/>
            <a:ext cx="576064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>
          <a:xfrm>
            <a:off x="2525170" y="2381225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8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73" name="直接连接符 72"/>
          <p:cNvCxnSpPr>
            <a:stCxn id="74" idx="4"/>
            <a:endCxn id="72" idx="0"/>
          </p:cNvCxnSpPr>
          <p:nvPr/>
        </p:nvCxnSpPr>
        <p:spPr>
          <a:xfrm flipH="1">
            <a:off x="2683630" y="2139702"/>
            <a:ext cx="808250" cy="2415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椭圆 73"/>
          <p:cNvSpPr/>
          <p:nvPr/>
        </p:nvSpPr>
        <p:spPr>
          <a:xfrm>
            <a:off x="3217677" y="1822782"/>
            <a:ext cx="548406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9</a:t>
            </a:r>
            <a:endParaRPr lang="zh-CN" altLang="en-US" sz="15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3882712" y="2965024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6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76" name="直接连接符 75"/>
          <p:cNvCxnSpPr>
            <a:stCxn id="79" idx="0"/>
            <a:endCxn id="74" idx="4"/>
          </p:cNvCxnSpPr>
          <p:nvPr/>
        </p:nvCxnSpPr>
        <p:spPr>
          <a:xfrm flipH="1" flipV="1">
            <a:off x="3491880" y="2139702"/>
            <a:ext cx="1092846" cy="2405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椭圆 76"/>
          <p:cNvSpPr/>
          <p:nvPr/>
        </p:nvSpPr>
        <p:spPr>
          <a:xfrm>
            <a:off x="1749084" y="4042814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2084158" y="2980801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4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4426266" y="2380212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7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80" name="直接连接符 79"/>
          <p:cNvCxnSpPr/>
          <p:nvPr/>
        </p:nvCxnSpPr>
        <p:spPr>
          <a:xfrm flipH="1">
            <a:off x="2242618" y="2704006"/>
            <a:ext cx="397210" cy="267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78" idx="4"/>
            <a:endCxn id="77" idx="0"/>
          </p:cNvCxnSpPr>
          <p:nvPr/>
        </p:nvCxnSpPr>
        <p:spPr>
          <a:xfrm flipH="1">
            <a:off x="1907544" y="3297721"/>
            <a:ext cx="335074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 flipH="1" flipV="1">
            <a:off x="2671236" y="2710552"/>
            <a:ext cx="502287" cy="2544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椭圆 82"/>
          <p:cNvSpPr/>
          <p:nvPr/>
        </p:nvSpPr>
        <p:spPr>
          <a:xfrm>
            <a:off x="3050140" y="2983528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7</a:t>
            </a:r>
            <a:endParaRPr lang="zh-CN" altLang="en-US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84" name="直接连接符 83"/>
          <p:cNvCxnSpPr/>
          <p:nvPr/>
        </p:nvCxnSpPr>
        <p:spPr>
          <a:xfrm flipH="1">
            <a:off x="4121462" y="2713237"/>
            <a:ext cx="397210" cy="267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 flipH="1" flipV="1">
            <a:off x="4609944" y="2726329"/>
            <a:ext cx="502287" cy="2544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椭圆 85"/>
          <p:cNvSpPr/>
          <p:nvPr/>
        </p:nvSpPr>
        <p:spPr>
          <a:xfrm>
            <a:off x="5045043" y="2980801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2347401" y="4042814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88" name="直接连接符 87"/>
          <p:cNvCxnSpPr>
            <a:stCxn id="87" idx="0"/>
            <a:endCxn id="78" idx="4"/>
          </p:cNvCxnSpPr>
          <p:nvPr/>
        </p:nvCxnSpPr>
        <p:spPr>
          <a:xfrm flipH="1" flipV="1">
            <a:off x="2242618" y="3297721"/>
            <a:ext cx="263243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椭圆 88"/>
          <p:cNvSpPr/>
          <p:nvPr/>
        </p:nvSpPr>
        <p:spPr>
          <a:xfrm>
            <a:off x="2752955" y="4057345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90" name="直接连接符 89"/>
          <p:cNvCxnSpPr>
            <a:endCxn id="89" idx="0"/>
          </p:cNvCxnSpPr>
          <p:nvPr/>
        </p:nvCxnSpPr>
        <p:spPr>
          <a:xfrm flipH="1">
            <a:off x="2911415" y="3312252"/>
            <a:ext cx="335074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椭圆 90"/>
          <p:cNvSpPr/>
          <p:nvPr/>
        </p:nvSpPr>
        <p:spPr>
          <a:xfrm>
            <a:off x="3351272" y="4057345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5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92" name="直接连接符 91"/>
          <p:cNvCxnSpPr>
            <a:stCxn id="91" idx="0"/>
          </p:cNvCxnSpPr>
          <p:nvPr/>
        </p:nvCxnSpPr>
        <p:spPr>
          <a:xfrm flipH="1" flipV="1">
            <a:off x="3246489" y="3312252"/>
            <a:ext cx="263243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97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ctrTitle"/>
          </p:nvPr>
        </p:nvSpPr>
        <p:spPr>
          <a:xfrm>
            <a:off x="-36513" y="2427288"/>
            <a:ext cx="2952751" cy="504825"/>
          </a:xfrm>
        </p:spPr>
        <p:txBody>
          <a:bodyPr/>
          <a:lstStyle/>
          <a:p>
            <a:pPr eaLnBrk="1" hangingPunct="1"/>
            <a:r>
              <a:rPr lang="zh-CN" altLang="en-US" sz="2200" dirty="0" smtClean="0"/>
              <a:t>堆的应用</a:t>
            </a:r>
          </a:p>
        </p:txBody>
      </p:sp>
      <p:sp>
        <p:nvSpPr>
          <p:cNvPr id="11267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555" y="422275"/>
            <a:ext cx="6259445" cy="4165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7236296" y="4632073"/>
            <a:ext cx="18004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香港维多利亚湾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137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>
            <a:spLocks/>
          </p:cNvSpPr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堆的应用：哈夫曼</a:t>
            </a: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编码树的构造</a:t>
            </a:r>
          </a:p>
        </p:txBody>
      </p:sp>
      <p:sp>
        <p:nvSpPr>
          <p:cNvPr id="122883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D000542-B955-46F1-AB78-C8AD3D12E820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24</a:t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sp>
        <p:nvSpPr>
          <p:cNvPr id="122884" name="矩形 6"/>
          <p:cNvSpPr>
            <a:spLocks noChangeArrowheads="1"/>
          </p:cNvSpPr>
          <p:nvPr/>
        </p:nvSpPr>
        <p:spPr bwMode="auto">
          <a:xfrm>
            <a:off x="107950" y="700088"/>
            <a:ext cx="9036050" cy="3847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Initial leaves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{(A 8) (B 3) (C 1) (D 1) (E 1) (F 1) (G 1) (H 1)}Merge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{(A 8) (B 3) 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({C D} 2)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(E 1) (F 1) (G 1) (H 1)}Merge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{(A 8) (B 3) ({C D} 2) 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({E F} 2) 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(G 1) (H 1)}Merge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{(A 8) (B 3) ({C D} 2) ({E F} 2) 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({G H} 2)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}Merge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{(A 8) (B 3) ({C D} 2) 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({E F G H} 4)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}Merge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{(A 8) 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({B C D} 5) 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({E F G H} 4)} Merge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{(A 8) 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({B C D E F G H} 9)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}Final merge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({A B C D E F G H} 17)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 dirty="0" smtClean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 dirty="0" smtClean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哈夫曼</a:t>
            </a:r>
            <a:r>
              <a:rPr lang="zh-CN" altLang="en-US" sz="20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编码树不</a:t>
            </a:r>
            <a:r>
              <a:rPr lang="zh-CN" altLang="en-US" sz="2000" b="1" dirty="0" smtClean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唯一</a:t>
            </a:r>
            <a:endParaRPr lang="en-US" altLang="zh-CN" sz="2000" b="1" dirty="0" smtClean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用</a:t>
            </a:r>
            <a:r>
              <a:rPr lang="en-US" altLang="zh-CN" sz="20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"</a:t>
            </a:r>
            <a:r>
              <a:rPr lang="zh-CN" altLang="en-US" sz="20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堆</a:t>
            </a:r>
            <a:r>
              <a:rPr lang="en-US" altLang="zh-CN" sz="20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"</a:t>
            </a:r>
            <a:r>
              <a:rPr lang="zh-CN" altLang="en-US" sz="20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存放结点集合，便于快速取出最小权值的两个结点，以及加入合并后的新结点。</a:t>
            </a:r>
            <a:endParaRPr lang="en-US" altLang="zh-CN" sz="20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85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 smtClean="0"/>
              <a:t>堆的应用：堆排序</a:t>
            </a: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25</a:t>
            </a:fld>
            <a:endParaRPr lang="zh-CN" altLang="en-US" sz="1200" dirty="0" smtClean="0">
              <a:solidFill>
                <a:srgbClr val="898989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3528" y="915566"/>
            <a:ext cx="835292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将待排序列表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变成一个堆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(O(n))</a:t>
            </a:r>
          </a:p>
          <a:p>
            <a:pPr marL="457200" indent="-457200">
              <a:buAutoNum type="arabicParenR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a[0]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a[n-1]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交换，然后对新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a[0]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做下移，维持前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n-1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个元素依然是堆。此时优先级最高的元素就是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a[n-1]</a:t>
            </a:r>
          </a:p>
          <a:p>
            <a:pPr marL="457200" indent="-457200">
              <a:buFontTx/>
              <a:buAutoNum type="arabicParenR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a[0]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a[n-2]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交换，然后对新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a[0]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做下移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 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维持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n-2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元素依然是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堆。此时优先级次高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的元素就是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a[n-2]</a:t>
            </a:r>
          </a:p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直到堆的长度变为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，列表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就按照优先级从低到高排好序了。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整个过程相当不断删除堆顶元素放到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的后部。堆顶元素依次是优先级最高的、次高的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....</a:t>
            </a: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一共要做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次下移，每次下移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O(log(n))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，因此总复杂度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O(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nlog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(n))</a:t>
            </a:r>
          </a:p>
        </p:txBody>
      </p:sp>
    </p:spTree>
    <p:extLst>
      <p:ext uri="{BB962C8B-B14F-4D97-AF65-F5344CB8AC3E}">
        <p14:creationId xmlns:p14="http://schemas.microsoft.com/office/powerpoint/2010/main" val="412587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 smtClean="0"/>
              <a:t>堆排序</a:t>
            </a: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26</a:t>
            </a:fld>
            <a:endParaRPr lang="zh-CN" altLang="en-US" sz="1200" dirty="0" smtClean="0">
              <a:solidFill>
                <a:srgbClr val="898989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3528" y="915566"/>
            <a:ext cx="83529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如果用递归实现，需要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O(log(n))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额外栈空间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递归要进行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log(n)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如果不用递归实现，需要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O(1)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额外空间。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736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ctrTitle"/>
          </p:nvPr>
        </p:nvSpPr>
        <p:spPr>
          <a:xfrm>
            <a:off x="-36513" y="2427288"/>
            <a:ext cx="2952751" cy="504825"/>
          </a:xfrm>
        </p:spPr>
        <p:txBody>
          <a:bodyPr/>
          <a:lstStyle/>
          <a:p>
            <a:pPr eaLnBrk="1" hangingPunct="1"/>
            <a:r>
              <a:rPr lang="zh-CN" altLang="en-US" sz="2200" dirty="0" smtClean="0"/>
              <a:t>堆的实现</a:t>
            </a:r>
          </a:p>
        </p:txBody>
      </p:sp>
      <p:sp>
        <p:nvSpPr>
          <p:cNvPr id="11267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788" y="547688"/>
            <a:ext cx="6196012" cy="410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7667625" y="4659313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美国胡佛水坝</a:t>
            </a:r>
          </a:p>
        </p:txBody>
      </p:sp>
    </p:spTree>
    <p:extLst>
      <p:ext uri="{BB962C8B-B14F-4D97-AF65-F5344CB8AC3E}">
        <p14:creationId xmlns:p14="http://schemas.microsoft.com/office/powerpoint/2010/main" val="2437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 smtClean="0"/>
              <a:t>堆的实现</a:t>
            </a: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28</a:t>
            </a:fld>
            <a:endParaRPr lang="zh-CN" altLang="en-US" sz="1200" dirty="0" smtClean="0">
              <a:solidFill>
                <a:srgbClr val="898989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5101" y="798513"/>
            <a:ext cx="856895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20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class 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:</a:t>
            </a:r>
          </a:p>
          <a:p>
            <a:pPr defTabSz="4320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def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__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init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__(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self,array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[],less = lambda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x,y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: x &lt; y): </a:t>
            </a:r>
          </a:p>
          <a:p>
            <a:pPr defTabSz="432000"/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若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为堆顶元素，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y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为堆中元素，则 </a:t>
            </a:r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less(</a:t>
            </a:r>
            <a:r>
              <a:rPr lang="en-US" altLang="zh-CN" sz="1600" b="1" dirty="0" err="1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x,y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为</a:t>
            </a:r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True</a:t>
            </a:r>
          </a:p>
          <a:p>
            <a:pPr defTabSz="432000"/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#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默认情况下，小的算优先级高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en-US" altLang="zh-CN" sz="1600" b="1" dirty="0" err="1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的儿子是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2*i+1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和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2*i+2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self._a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 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array[:] </a:t>
            </a:r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#array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是列表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self._size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len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(array)</a:t>
            </a:r>
          </a:p>
          <a:p>
            <a:pPr defTabSz="4320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self._less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 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less 	</a:t>
            </a:r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#less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是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比较函数</a:t>
            </a:r>
          </a:p>
          <a:p>
            <a:pPr defTabSz="432000"/>
            <a:r>
              <a:rPr lang="zh-CN" altLang="en-US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self.makeHeap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()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def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top(self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): 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return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self._a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[0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</a:t>
            </a:r>
          </a:p>
          <a:p>
            <a:pPr defTabSz="4320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def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pop(self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):	</a:t>
            </a:r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删除堆顶元素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tmp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self._a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[0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</a:t>
            </a:r>
          </a:p>
          <a:p>
            <a:pPr defTabSz="4320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self._a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[0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 =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self._a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[-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1]</a:t>
            </a:r>
          </a:p>
          <a:p>
            <a:pPr defTabSz="4320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a.pop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()</a:t>
            </a:r>
          </a:p>
          <a:p>
            <a:pPr defTabSz="4320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self._size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-= 1</a:t>
            </a:r>
          </a:p>
          <a:p>
            <a:pPr defTabSz="4320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self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._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goDown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(0)  </a:t>
            </a:r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#_</a:t>
            </a:r>
            <a:r>
              <a:rPr lang="en-US" altLang="zh-CN" sz="1600" b="1" dirty="0" err="1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goDown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是下移操作，将</a:t>
            </a:r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a[0]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下移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return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tmp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37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 smtClean="0"/>
              <a:t>堆的实现</a:t>
            </a: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29</a:t>
            </a:fld>
            <a:endParaRPr lang="zh-CN" altLang="en-US" sz="1200" dirty="0" smtClean="0">
              <a:solidFill>
                <a:srgbClr val="898989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5101" y="798513"/>
            <a:ext cx="856895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20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def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append(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self,x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):	 </a:t>
            </a:r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往堆中添加</a:t>
            </a:r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self._size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+= 1</a:t>
            </a:r>
          </a:p>
          <a:p>
            <a:pPr defTabSz="4320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a.append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(x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</a:t>
            </a:r>
          </a:p>
          <a:p>
            <a:pPr defTabSz="4320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goUp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(self._size-1) </a:t>
            </a:r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#_</a:t>
            </a:r>
            <a:r>
              <a:rPr lang="en-US" altLang="zh-CN" sz="1600" b="1" dirty="0" err="1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goUp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是上移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def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_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goUp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self,i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): </a:t>
            </a:r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将</a:t>
            </a:r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a[</a:t>
            </a:r>
            <a:r>
              <a:rPr lang="en-US" altLang="zh-CN" sz="1600" b="1" dirty="0" err="1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上移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/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只在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append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的时候调用，不能直接调用或在别处调用</a:t>
            </a:r>
          </a:p>
          <a:p>
            <a:pPr defTabSz="432000"/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被调用时，以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a[</a:t>
            </a:r>
            <a:r>
              <a:rPr lang="en-US" altLang="zh-CN" sz="1600" b="1" dirty="0" err="1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为根的子树，已经是个堆</a:t>
            </a:r>
          </a:p>
          <a:p>
            <a:pPr defTabSz="432000"/>
            <a:r>
              <a:rPr lang="zh-CN" altLang="en-US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if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== 0:</a:t>
            </a:r>
          </a:p>
          <a:p>
            <a:pPr defTabSz="4320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return</a:t>
            </a:r>
          </a:p>
          <a:p>
            <a:pPr defTabSz="4320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f = 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-1 )// 2  </a:t>
            </a:r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父结点下标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if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self._less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self._a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],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self._a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[f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]):</a:t>
            </a:r>
          </a:p>
          <a:p>
            <a:pPr defTabSz="4320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self._a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],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self._a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[f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  =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self._a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[f],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self._a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</a:t>
            </a:r>
          </a:p>
          <a:p>
            <a:pPr defTabSz="4320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self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._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goUp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(f) </a:t>
            </a:r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#a[f]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上移</a:t>
            </a:r>
            <a:endParaRPr lang="en-US" altLang="zh-CN" sz="1600" b="1" dirty="0" smtClean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00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ctrTitle"/>
          </p:nvPr>
        </p:nvSpPr>
        <p:spPr>
          <a:xfrm>
            <a:off x="-36513" y="2427288"/>
            <a:ext cx="2952751" cy="504825"/>
          </a:xfrm>
        </p:spPr>
        <p:txBody>
          <a:bodyPr/>
          <a:lstStyle/>
          <a:p>
            <a:pPr eaLnBrk="1" hangingPunct="1"/>
            <a:r>
              <a:rPr lang="zh-CN" altLang="en-US" sz="2200" dirty="0" smtClean="0"/>
              <a:t>堆的定义、性质</a:t>
            </a:r>
            <a:r>
              <a:rPr lang="en-US" altLang="zh-CN" sz="2200" dirty="0" smtClean="0"/>
              <a:t/>
            </a:r>
            <a:br>
              <a:rPr lang="en-US" altLang="zh-CN" sz="2200" dirty="0" smtClean="0"/>
            </a:br>
            <a:r>
              <a:rPr lang="zh-CN" altLang="en-US" sz="2200" dirty="0" smtClean="0"/>
              <a:t>和用途</a:t>
            </a:r>
          </a:p>
        </p:txBody>
      </p:sp>
      <p:sp>
        <p:nvSpPr>
          <p:cNvPr id="11267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</a:p>
        </p:txBody>
      </p:sp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7667625" y="4659313"/>
            <a:ext cx="13398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美国鹅颈湾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288" y="474663"/>
            <a:ext cx="6196012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338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 smtClean="0"/>
              <a:t>堆的实现</a:t>
            </a: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30</a:t>
            </a:fld>
            <a:endParaRPr lang="zh-CN" altLang="en-US" sz="1200" dirty="0" smtClean="0">
              <a:solidFill>
                <a:srgbClr val="898989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5101" y="798513"/>
            <a:ext cx="856895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20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def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_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goDown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self,i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):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#a[</a:t>
            </a:r>
            <a:r>
              <a:rPr lang="en-US" altLang="zh-CN" sz="1600" b="1" dirty="0" err="1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下移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/>
            <a:r>
              <a:rPr lang="zh-CN" altLang="en-US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前提：在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a[</a:t>
            </a:r>
            <a:r>
              <a:rPr lang="en-US" altLang="zh-CN" sz="1600" b="1" dirty="0" err="1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的两个子树都是堆的情况下，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下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移</a:t>
            </a:r>
          </a:p>
          <a:p>
            <a:pPr defTabSz="432000"/>
            <a:r>
              <a:rPr lang="zh-CN" altLang="en-US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if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* 2 + 1 &gt;=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self._size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: </a:t>
            </a:r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#a[</a:t>
            </a:r>
            <a:r>
              <a:rPr lang="en-US" altLang="zh-CN" sz="1600" b="1" dirty="0" err="1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没有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儿子</a:t>
            </a:r>
          </a:p>
          <a:p>
            <a:pPr defTabSz="432000"/>
            <a:r>
              <a:rPr lang="zh-CN" altLang="en-US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return</a:t>
            </a:r>
          </a:p>
          <a:p>
            <a:pPr defTabSz="4320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L,R =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* 2 + 1,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* 2 + 2</a:t>
            </a:r>
          </a:p>
          <a:p>
            <a:pPr defTabSz="4320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if R &gt;=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self._size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or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self._less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self._a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[L],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self._a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[R]):</a:t>
            </a:r>
          </a:p>
          <a:p>
            <a:pPr defTabSz="4320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s = L</a:t>
            </a:r>
          </a:p>
          <a:p>
            <a:pPr defTabSz="4320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else:</a:t>
            </a:r>
          </a:p>
          <a:p>
            <a:pPr defTabSz="4320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s = 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</a:t>
            </a:r>
          </a:p>
          <a:p>
            <a:pPr defTabSz="432000"/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上面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选择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小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的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儿子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if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self._less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self._a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[s],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self._a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]):</a:t>
            </a:r>
          </a:p>
          <a:p>
            <a:pPr defTabSz="4320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self._a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],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self._a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[s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 =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self._a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[s],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self._a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</a:t>
            </a:r>
          </a:p>
          <a:p>
            <a:pPr defTabSz="4320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self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._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goDown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(s)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4572000" y="2571840"/>
              <a:ext cx="360" cy="36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56160" y="2508480"/>
                <a:ext cx="32040" cy="12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867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 smtClean="0"/>
              <a:t>堆的实现</a:t>
            </a: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31</a:t>
            </a:fld>
            <a:endParaRPr lang="zh-CN" altLang="en-US" sz="1200" dirty="0" smtClean="0">
              <a:solidFill>
                <a:srgbClr val="898989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5101" y="798513"/>
            <a:ext cx="856895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20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def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makeHeap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(self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): </a:t>
            </a:r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建堆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 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self._size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- 1 - 1) // 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 </a:t>
            </a:r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en-US" altLang="zh-CN" sz="1600" b="1" dirty="0" err="1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是最后一个叶子的父亲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for k in range(i,-1,-1):</a:t>
            </a:r>
          </a:p>
          <a:p>
            <a:pPr defTabSz="4320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self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._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goDown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(k)</a:t>
            </a:r>
          </a:p>
          <a:p>
            <a:pPr defTabSz="432000"/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def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heapSort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(self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): </a:t>
            </a:r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建好堆之后调用，进行堆排序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for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in 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range(self._size-1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,-1,-1):</a:t>
            </a:r>
          </a:p>
          <a:p>
            <a:pPr defTabSz="4320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self._a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],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self._a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[0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 =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self._a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[0],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self._a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</a:t>
            </a:r>
          </a:p>
          <a:p>
            <a:pPr defTabSz="4320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self._size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-= 1</a:t>
            </a:r>
          </a:p>
          <a:p>
            <a:pPr defTabSz="4320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self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._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goDown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(0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</a:t>
            </a:r>
          </a:p>
          <a:p>
            <a:pPr defTabSz="4320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a.reverse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()</a:t>
            </a:r>
          </a:p>
          <a:p>
            <a:pPr defTabSz="4320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return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self._a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/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3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 smtClean="0"/>
              <a:t>堆的实现</a:t>
            </a: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32</a:t>
            </a:fld>
            <a:endParaRPr lang="zh-CN" altLang="en-US" sz="1200" dirty="0" smtClean="0">
              <a:solidFill>
                <a:srgbClr val="898989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5101" y="798513"/>
            <a:ext cx="856895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2000"/>
            <a:endParaRPr lang="en-US" altLang="zh-CN" sz="1600" b="1" dirty="0" smtClean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/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下面是堆的用法，不是堆内部的代码</a:t>
            </a:r>
            <a:endParaRPr lang="en-US" altLang="zh-CN" sz="1600" b="1" dirty="0" smtClean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/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import random</a:t>
            </a:r>
          </a:p>
          <a:p>
            <a:pPr defTabSz="432000"/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def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heapSort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a,less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): </a:t>
            </a:r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对列表</a:t>
            </a:r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进行堆排序</a:t>
            </a:r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哪个</a:t>
            </a:r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less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哪个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排在前面</a:t>
            </a:r>
          </a:p>
          <a:p>
            <a:pPr defTabSz="432000"/>
            <a:r>
              <a:rPr lang="zh-CN" altLang="en-US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hp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Heap(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a,less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return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hp.heapSort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()</a:t>
            </a:r>
          </a:p>
          <a:p>
            <a:pPr defTabSz="432000"/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/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 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 [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for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in range(17)]</a:t>
            </a:r>
          </a:p>
          <a:p>
            <a:pPr defTabSz="432000"/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random.shuffle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(s)</a:t>
            </a:r>
          </a:p>
          <a:p>
            <a:pPr defTabSz="4320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print(s)</a:t>
            </a:r>
          </a:p>
          <a:p>
            <a:pPr defTabSz="432000"/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 =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heapSort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s,</a:t>
            </a:r>
            <a:r>
              <a:rPr lang="en-US" altLang="zh-CN" sz="1600" b="1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lambda</a:t>
            </a:r>
            <a:r>
              <a:rPr lang="en-US" altLang="zh-CN" sz="1600" b="1" dirty="0" smtClean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00" b="1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x,y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: x &lt; y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</a:t>
            </a:r>
          </a:p>
          <a:p>
            <a:pPr defTabSz="432000"/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print(h)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/>
            <a:endParaRPr lang="en-US" altLang="zh-CN" sz="1600" b="1" dirty="0" smtClean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408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ctrTitle"/>
          </p:nvPr>
        </p:nvSpPr>
        <p:spPr>
          <a:xfrm>
            <a:off x="-36513" y="2427288"/>
            <a:ext cx="2952751" cy="504825"/>
          </a:xfrm>
        </p:spPr>
        <p:txBody>
          <a:bodyPr/>
          <a:lstStyle/>
          <a:p>
            <a:pPr eaLnBrk="1" hangingPunct="1"/>
            <a:r>
              <a:rPr lang="en-US" altLang="zh-CN" sz="2200" dirty="0" smtClean="0"/>
              <a:t>Python</a:t>
            </a:r>
            <a:r>
              <a:rPr lang="zh-CN" altLang="en-US" sz="2200" dirty="0" smtClean="0"/>
              <a:t>中的堆</a:t>
            </a:r>
          </a:p>
        </p:txBody>
      </p:sp>
      <p:sp>
        <p:nvSpPr>
          <p:cNvPr id="11267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238" y="476084"/>
            <a:ext cx="6227762" cy="4670822"/>
          </a:xfrm>
          <a:prstGeom prst="rect">
            <a:avLst/>
          </a:prstGeom>
        </p:spPr>
      </p:pic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7112675" y="4731990"/>
            <a:ext cx="20313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rgbClr val="070CE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新疆安集海大峡谷</a:t>
            </a:r>
            <a:endParaRPr lang="zh-CN" altLang="en-US" sz="1800" dirty="0">
              <a:solidFill>
                <a:srgbClr val="070CE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274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en-US" altLang="zh-CN" sz="2800" dirty="0" smtClean="0"/>
              <a:t>python</a:t>
            </a:r>
            <a:r>
              <a:rPr lang="zh-CN" altLang="en-US" sz="2800" dirty="0" smtClean="0"/>
              <a:t>中的堆：</a:t>
            </a:r>
            <a:r>
              <a:rPr lang="en-US" altLang="zh-CN" sz="2800" dirty="0" err="1" smtClean="0"/>
              <a:t>heapq</a:t>
            </a:r>
            <a:endParaRPr lang="zh-CN" altLang="en-US" sz="2800" dirty="0" smtClean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34</a:t>
            </a:fld>
            <a:endParaRPr lang="zh-CN" altLang="en-US" sz="1200" dirty="0" smtClean="0">
              <a:solidFill>
                <a:srgbClr val="898989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5101" y="798513"/>
            <a:ext cx="85689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2000"/>
            <a:r>
              <a:rPr lang="zh-CN" altLang="en-US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要 </a:t>
            </a:r>
            <a:r>
              <a:rPr lang="en-US" altLang="zh-CN" sz="1600" b="1" dirty="0" smtClean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import </a:t>
            </a:r>
            <a:r>
              <a:rPr lang="en-US" altLang="zh-CN" sz="1600" b="1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heapq</a:t>
            </a:r>
            <a:endParaRPr lang="en-US" altLang="zh-CN" sz="1600" b="1" dirty="0" smtClean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/>
            <a:endParaRPr lang="en-US" altLang="zh-CN" sz="1600" b="1" dirty="0" smtClean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/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heapq</a:t>
            </a:r>
            <a:r>
              <a:rPr lang="zh-CN" altLang="en-US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中的函数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: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/>
            <a:endParaRPr lang="en-US" altLang="zh-CN" sz="1600" b="1" dirty="0" smtClean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/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heapq.heapify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(s)		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将列表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变成一个堆</a:t>
            </a:r>
          </a:p>
          <a:p>
            <a:pPr defTabSz="432000"/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heapq.heappush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s,item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	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往已经是堆的列表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里面添加元素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item</a:t>
            </a:r>
          </a:p>
          <a:p>
            <a:pPr defTabSz="432000"/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heapq.heappop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(s)		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取出并返回堆顶元素。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必须已经是个堆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注意：会减少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长度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</a:t>
            </a:r>
          </a:p>
          <a:p>
            <a:pPr defTabSz="432000"/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heapq.heapreplace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s,item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 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取出并返回堆顶元素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并将元素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item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加入堆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(s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还是个堆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，</a:t>
            </a:r>
            <a:endParaRPr lang="en-US" altLang="zh-CN" sz="1600" b="1" dirty="0" smtClean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/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			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长度不变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</a:t>
            </a:r>
          </a:p>
          <a:p>
            <a:pPr defTabSz="432000"/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heapq.nlargest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n,s,key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	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返回序列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中的最大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个元素构成的列表。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key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是关键字函数</a:t>
            </a:r>
          </a:p>
          <a:p>
            <a:pPr defTabSz="432000"/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heapq.nsmallest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n,s,key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	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返回序列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中的最小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个元素构成的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列表</a:t>
            </a:r>
            <a:endParaRPr lang="en-US" altLang="zh-CN" sz="1600" b="1" dirty="0" smtClean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/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#key(x) &lt; key(y) x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就比</a:t>
            </a:r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y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小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/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/>
            <a:endParaRPr lang="en-US" altLang="zh-CN" sz="1600" b="1" dirty="0" smtClean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/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98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en-US" altLang="zh-CN" sz="2800" dirty="0" smtClean="0"/>
              <a:t>python</a:t>
            </a:r>
            <a:r>
              <a:rPr lang="zh-CN" altLang="en-US" sz="2800" dirty="0" smtClean="0"/>
              <a:t>中的堆：</a:t>
            </a:r>
            <a:r>
              <a:rPr lang="en-US" altLang="zh-CN" sz="2800" dirty="0" err="1" smtClean="0"/>
              <a:t>heapq</a:t>
            </a:r>
            <a:endParaRPr lang="zh-CN" altLang="en-US" sz="2800" dirty="0" smtClean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35</a:t>
            </a:fld>
            <a:endParaRPr lang="zh-CN" altLang="en-US" sz="1200" dirty="0" smtClean="0">
              <a:solidFill>
                <a:srgbClr val="898989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5101" y="798513"/>
            <a:ext cx="856895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2000"/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import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heapq</a:t>
            </a:r>
            <a:endParaRPr lang="en-US" altLang="zh-CN" sz="1600" b="1" dirty="0" smtClean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/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/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heapq.heapify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(s)			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将列表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变成一个堆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/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heapq.heappush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s,item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	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往已经是堆的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里面添加元素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item</a:t>
            </a:r>
          </a:p>
          <a:p>
            <a:pPr defTabSz="432000"/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heapq.heappop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(s)			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弹出堆顶元素</a:t>
            </a:r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会减少</a:t>
            </a:r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长度）</a:t>
            </a:r>
            <a:endParaRPr lang="en-US" altLang="zh-CN" sz="1600" b="1" dirty="0" smtClean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/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......</a:t>
            </a:r>
          </a:p>
          <a:p>
            <a:pPr defTabSz="432000"/>
            <a:endParaRPr lang="en-US" altLang="zh-CN" sz="1600" b="1" dirty="0" smtClean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/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def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heapsort(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iterable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): </a:t>
            </a:r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en-US" altLang="zh-CN" sz="1600" b="1" dirty="0" err="1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iterable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是个序列</a:t>
            </a:r>
            <a:endParaRPr lang="en-US" altLang="zh-CN" sz="1600" b="1" dirty="0" smtClean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/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函数返回一个列表，内容是</a:t>
            </a:r>
            <a:r>
              <a:rPr lang="en-US" altLang="zh-CN" sz="1600" b="1" dirty="0" err="1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iterable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中元素排序的结果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h = []</a:t>
            </a:r>
          </a:p>
          <a:p>
            <a:pPr defTabSz="4320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for value in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iterable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:</a:t>
            </a:r>
          </a:p>
          <a:p>
            <a:pPr defTabSz="4320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h.append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(value)</a:t>
            </a:r>
          </a:p>
          <a:p>
            <a:pPr defTabSz="4320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heapq.heapify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(h)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return 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heapq.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heappop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(h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 for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in range(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len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(h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))]</a:t>
            </a:r>
          </a:p>
          <a:p>
            <a:pPr defTabSz="432000"/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不便之处：没有设定排序规则的机会。如果要形成大元素在顶的整数堆，只能取相反数进堆。出来的时候再取相反数</a:t>
            </a:r>
            <a:endParaRPr lang="en-US" altLang="zh-CN" sz="1600" b="1" dirty="0" smtClean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76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en-US" altLang="zh-CN" sz="2800" dirty="0" smtClean="0"/>
              <a:t>python</a:t>
            </a:r>
            <a:r>
              <a:rPr lang="zh-CN" altLang="en-US" sz="2800" dirty="0" smtClean="0"/>
              <a:t>中的堆：</a:t>
            </a:r>
            <a:r>
              <a:rPr lang="en-US" altLang="zh-CN" sz="2800" dirty="0" err="1" smtClean="0"/>
              <a:t>heapq</a:t>
            </a:r>
            <a:endParaRPr lang="zh-CN" altLang="en-US" sz="2800" dirty="0" smtClean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36</a:t>
            </a:fld>
            <a:endParaRPr lang="zh-CN" altLang="en-US" sz="1200" dirty="0" smtClean="0">
              <a:solidFill>
                <a:srgbClr val="898989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5101" y="798513"/>
            <a:ext cx="856895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2000"/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import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heapq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/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def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heapSorted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iterable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):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en-US" altLang="zh-CN" sz="1600" b="1" dirty="0" err="1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iterable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是个序列</a:t>
            </a:r>
          </a:p>
          <a:p>
            <a:pPr defTabSz="432000"/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函数返回一个列表，内容是</a:t>
            </a:r>
            <a:r>
              <a:rPr lang="en-US" altLang="zh-CN" sz="1600" b="1" dirty="0" err="1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iterable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中元素排序的结果，不会改变</a:t>
            </a:r>
            <a:r>
              <a:rPr lang="en-US" altLang="zh-CN" sz="1600" b="1" dirty="0" err="1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iterable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h = []</a:t>
            </a:r>
          </a:p>
          <a:p>
            <a:pPr defTabSz="4320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for value in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iterable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:</a:t>
            </a:r>
          </a:p>
          <a:p>
            <a:pPr defTabSz="4320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h.append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(value)</a:t>
            </a:r>
          </a:p>
          <a:p>
            <a:pPr defTabSz="4320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heapq.heapify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(h)</a:t>
            </a:r>
          </a:p>
          <a:p>
            <a:pPr defTabSz="4320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return [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heapq.heappop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(h) for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in range(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len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(h))]</a:t>
            </a:r>
          </a:p>
          <a:p>
            <a:pPr defTabSz="432000"/>
            <a:endParaRPr lang="en-US" altLang="zh-CN" sz="1600" b="1" dirty="0" smtClean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/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 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 (2,13,56,31,5)</a:t>
            </a:r>
          </a:p>
          <a:p>
            <a:pPr defTabSz="4320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print(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heapSorted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(a))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#&gt;&gt;[2, 5, 13, 31, 56]</a:t>
            </a:r>
          </a:p>
          <a:p>
            <a:pPr defTabSz="4320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print(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heapq.nlargest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(3,a))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#&gt;&gt;[56, 31, 13]</a:t>
            </a:r>
          </a:p>
          <a:p>
            <a:pPr defTabSz="4320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print(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heapq.nlargest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(3,a,lambda x:x%10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)) </a:t>
            </a:r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#&gt;&gt;[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56, 5, 13] </a:t>
            </a:r>
            <a:endParaRPr lang="en-US" altLang="zh-CN" sz="1600" b="1" dirty="0" smtClean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/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取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个位数最大的三个</a:t>
            </a:r>
          </a:p>
          <a:p>
            <a:pPr defTabSz="4320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print(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heapq.nsmallest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(3,a,lambda x:x%10))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#&gt;&gt;[31, 2, 13]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endParaRPr lang="en-US" altLang="zh-CN" sz="1600" b="1" dirty="0" smtClean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2000"/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取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个位数最小的三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个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89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 smtClean="0"/>
              <a:t>堆的定义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23528" y="1002248"/>
            <a:ext cx="8375650" cy="4114800"/>
          </a:xfrm>
        </p:spPr>
        <p:txBody>
          <a:bodyPr>
            <a:normAutofit/>
          </a:bodyPr>
          <a:lstStyle/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r>
              <a:rPr lang="zh-CN" altLang="en-US" sz="2000" dirty="0" smtClean="0">
                <a:latin typeface="微软雅黑" panose="020B0503020204020204" pitchFamily="34" charset="-122"/>
              </a:rPr>
              <a:t>堆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(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二叉堆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)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是一个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</a:rPr>
              <a:t>完全二叉树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</a:endParaRPr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endParaRPr lang="en-US" altLang="zh-CN" sz="2000" dirty="0" smtClean="0">
              <a:latin typeface="微软雅黑" panose="020B0503020204020204" pitchFamily="34" charset="-122"/>
            </a:endParaRPr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r>
              <a:rPr lang="zh-CN" altLang="en-US" sz="2000" dirty="0">
                <a:latin typeface="微软雅黑" panose="020B0503020204020204" pitchFamily="34" charset="-122"/>
              </a:rPr>
              <a:t>堆中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任何结点优先级都高于或等于其两个子结点（什么叫优先级高可以自己定义）</a:t>
            </a:r>
            <a:endParaRPr lang="en-US" altLang="zh-CN" sz="2000" dirty="0" smtClean="0">
              <a:latin typeface="微软雅黑" panose="020B0503020204020204" pitchFamily="34" charset="-122"/>
            </a:endParaRPr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endParaRPr lang="en-US" altLang="zh-CN" sz="2000" dirty="0">
              <a:latin typeface="微软雅黑" panose="020B0503020204020204" pitchFamily="34" charset="-122"/>
            </a:endParaRPr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endParaRPr lang="en-US" altLang="zh-CN" sz="2000" dirty="0" smtClean="0">
              <a:latin typeface="微软雅黑" panose="020B0503020204020204" pitchFamily="34" charset="-122"/>
            </a:endParaRPr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endParaRPr lang="en-US" altLang="zh-CN" sz="2000" dirty="0">
              <a:latin typeface="微软雅黑" panose="020B0503020204020204" pitchFamily="34" charset="-122"/>
            </a:endParaRPr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r>
              <a:rPr lang="zh-CN" altLang="en-US" sz="2000" dirty="0" smtClean="0">
                <a:latin typeface="微软雅黑" panose="020B0503020204020204" pitchFamily="34" charset="-122"/>
              </a:rPr>
              <a:t>一般将堆顶元素最大的堆称为</a:t>
            </a:r>
            <a:endParaRPr lang="en-US" altLang="zh-CN" sz="2000" dirty="0" smtClean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zh-CN" altLang="en-US" sz="2000" dirty="0" smtClean="0">
                <a:latin typeface="微软雅黑" panose="020B0503020204020204" pitchFamily="34" charset="-122"/>
              </a:rPr>
              <a:t>大根堆（大顶堆），堆顶元素最小</a:t>
            </a:r>
            <a:endParaRPr lang="en-US" altLang="zh-CN" sz="2000" dirty="0" smtClean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zh-CN" altLang="en-US" sz="2000" dirty="0" smtClean="0">
                <a:latin typeface="微软雅黑" panose="020B0503020204020204" pitchFamily="34" charset="-122"/>
              </a:rPr>
              <a:t>的堆称为小根堆（小顶堆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)</a:t>
            </a: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4</a:t>
            </a:fld>
            <a:endParaRPr lang="zh-CN" altLang="en-US" sz="1200" smtClean="0">
              <a:solidFill>
                <a:srgbClr val="898989"/>
              </a:solidFill>
            </a:endParaRPr>
          </a:p>
        </p:txBody>
      </p:sp>
      <p:pic>
        <p:nvPicPr>
          <p:cNvPr id="1026" name="Picture 2" descr="https://img1.baidu.com/it/u=1605927261,3930864680&amp;fm=26&amp;fmt=auto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290736"/>
            <a:ext cx="389572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2815009" y="2643758"/>
            <a:ext cx="3485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一个“大” 就算优先级高的堆：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即大根堆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 smtClean="0"/>
              <a:t>堆的存储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67544" y="2211710"/>
            <a:ext cx="8545388" cy="1080120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zh-CN" altLang="en-US" sz="2000" dirty="0" smtClean="0">
                <a:latin typeface="微软雅黑" panose="020B0503020204020204" pitchFamily="34" charset="-122"/>
              </a:rPr>
              <a:t>用列表存放</a:t>
            </a:r>
            <a:r>
              <a:rPr lang="zh-CN" altLang="en-US" sz="2000" dirty="0">
                <a:latin typeface="微软雅黑" panose="020B0503020204020204" pitchFamily="34" charset="-122"/>
              </a:rPr>
              <a:t>堆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。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</a:rPr>
              <a:t>堆顶元素下标是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</a:rPr>
              <a:t>0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。下标</a:t>
            </a:r>
            <a:r>
              <a:rPr lang="zh-CN" altLang="en-US" sz="2000" dirty="0">
                <a:latin typeface="微软雅黑" panose="020B0503020204020204" pitchFamily="34" charset="-122"/>
              </a:rPr>
              <a:t>为</a:t>
            </a:r>
            <a:r>
              <a:rPr lang="en-US" altLang="zh-CN" sz="2000" dirty="0" err="1">
                <a:latin typeface="微软雅黑" panose="020B0503020204020204" pitchFamily="34" charset="-122"/>
              </a:rPr>
              <a:t>i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的结点，</a:t>
            </a:r>
            <a:r>
              <a:rPr lang="zh-CN" altLang="en-US" sz="2000" dirty="0">
                <a:latin typeface="微软雅黑" panose="020B0503020204020204" pitchFamily="34" charset="-122"/>
              </a:rPr>
              <a:t>其左右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子结点下标</a:t>
            </a:r>
            <a:r>
              <a:rPr lang="zh-CN" altLang="en-US" sz="2000" dirty="0">
                <a:latin typeface="微软雅黑" panose="020B0503020204020204" pitchFamily="34" charset="-122"/>
              </a:rPr>
              <a:t>分别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为 </a:t>
            </a:r>
            <a:r>
              <a:rPr lang="en-US" altLang="zh-CN" sz="2000" dirty="0" err="1" smtClean="0">
                <a:latin typeface="微软雅黑" panose="020B0503020204020204" pitchFamily="34" charset="-122"/>
              </a:rPr>
              <a:t>i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*2+1</a:t>
            </a:r>
            <a:r>
              <a:rPr lang="en-US" altLang="zh-CN" sz="2000" dirty="0">
                <a:latin typeface="微软雅黑" panose="020B0503020204020204" pitchFamily="34" charset="-122"/>
              </a:rPr>
              <a:t>, </a:t>
            </a:r>
            <a:r>
              <a:rPr lang="en-US" altLang="zh-CN" sz="2000" dirty="0" err="1">
                <a:latin typeface="微软雅黑" panose="020B0503020204020204" pitchFamily="34" charset="-122"/>
              </a:rPr>
              <a:t>i</a:t>
            </a:r>
            <a:r>
              <a:rPr lang="en-US" altLang="zh-CN" sz="2000" dirty="0">
                <a:latin typeface="微软雅黑" panose="020B0503020204020204" pitchFamily="34" charset="-122"/>
              </a:rPr>
              <a:t>*2 + 2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。</a:t>
            </a:r>
            <a:endParaRPr lang="en-US" altLang="zh-CN" sz="2000" dirty="0" smtClean="0">
              <a:latin typeface="微软雅黑" panose="020B0503020204020204" pitchFamily="34" charset="-122"/>
            </a:endParaRP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5</a:t>
            </a:fld>
            <a:endParaRPr lang="zh-CN" altLang="en-US" sz="1200" smtClean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23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 smtClean="0"/>
              <a:t>堆的性质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98128" y="949583"/>
            <a:ext cx="8375650" cy="4114800"/>
          </a:xfrm>
        </p:spPr>
        <p:txBody>
          <a:bodyPr>
            <a:normAutofit/>
          </a:bodyPr>
          <a:lstStyle/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</a:rPr>
              <a:t>堆顶元素是优先级最高的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</a:rPr>
              <a:t>(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</a:rPr>
              <a:t>啥叫优先级高可自定义）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</a:endParaRPr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endParaRPr lang="en-US" altLang="zh-CN" sz="2000" dirty="0" smtClean="0">
              <a:latin typeface="微软雅黑" panose="020B0503020204020204" pitchFamily="34" charset="-122"/>
            </a:endParaRPr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堆中的任何一棵子树都是堆</a:t>
            </a:r>
            <a:endParaRPr lang="en-US" altLang="zh-CN" sz="2000" dirty="0" smtClean="0">
              <a:solidFill>
                <a:schemeClr val="tx1"/>
              </a:solidFill>
              <a:latin typeface="微软雅黑" panose="020B0503020204020204" pitchFamily="34" charset="-122"/>
            </a:endParaRPr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</a:endParaRPr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r>
              <a:rPr lang="zh-CN" altLang="en-US" sz="2000" dirty="0" smtClean="0">
                <a:latin typeface="微软雅黑" panose="020B0503020204020204" pitchFamily="34" charset="-122"/>
              </a:rPr>
              <a:t>往堆中添加一个元素，并维持堆性质，复杂度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O(log(n))</a:t>
            </a:r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endParaRPr lang="en-US" altLang="zh-CN" sz="2000" dirty="0" smtClean="0">
              <a:latin typeface="微软雅黑" panose="020B0503020204020204" pitchFamily="34" charset="-122"/>
            </a:endParaRPr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r>
              <a:rPr lang="zh-CN" altLang="en-US" sz="2000" dirty="0" smtClean="0">
                <a:latin typeface="微软雅黑" panose="020B0503020204020204" pitchFamily="34" charset="-122"/>
              </a:rPr>
              <a:t>删除堆顶元素，剩余元素依然维持堆性质，复杂度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O(log(n))</a:t>
            </a:r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endParaRPr lang="en-US" altLang="zh-CN" sz="2000" dirty="0" smtClean="0">
              <a:latin typeface="微软雅黑" panose="020B0503020204020204" pitchFamily="34" charset="-122"/>
            </a:endParaRPr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r>
              <a:rPr lang="zh-CN" altLang="en-US" sz="2000" dirty="0" smtClean="0">
                <a:latin typeface="微软雅黑" panose="020B0503020204020204" pitchFamily="34" charset="-122"/>
              </a:rPr>
              <a:t>在无序列表中原地建堆，复杂度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O(n)</a:t>
            </a: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6</a:t>
            </a:fld>
            <a:endParaRPr lang="zh-CN" altLang="en-US" sz="1200" smtClean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18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 smtClean="0"/>
              <a:t>堆的作用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98128" y="949583"/>
            <a:ext cx="8375650" cy="4114800"/>
          </a:xfrm>
        </p:spPr>
        <p:txBody>
          <a:bodyPr>
            <a:normAutofit/>
          </a:bodyPr>
          <a:lstStyle/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endParaRPr lang="en-US" altLang="zh-CN" sz="2000" dirty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latin typeface="微软雅黑" panose="020B0503020204020204" pitchFamily="34" charset="-122"/>
              </a:rPr>
              <a:t>堆用于需要经常从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一个集合中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</a:rPr>
              <a:t>取走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(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即删除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)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优先级最高元素，而且还要经常往集合中添加元素的场合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(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堆可以用来实现优先队列）</a:t>
            </a:r>
            <a:endParaRPr lang="en-US" altLang="zh-CN" sz="2000" dirty="0" smtClean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endParaRPr lang="en-US" altLang="zh-CN" sz="2000" dirty="0" smtClean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latin typeface="微软雅黑" panose="020B0503020204020204" pitchFamily="34" charset="-122"/>
              </a:rPr>
              <a:t>可以用堆进行排序，复杂度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O(</a:t>
            </a:r>
            <a:r>
              <a:rPr lang="en-US" altLang="zh-CN" sz="2000" dirty="0" err="1" smtClean="0">
                <a:latin typeface="微软雅黑" panose="020B0503020204020204" pitchFamily="34" charset="-122"/>
              </a:rPr>
              <a:t>nlog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(n))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，且只需要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O(1)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的额外空间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称为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</a:rPr>
              <a:t>“堆排序”。</a:t>
            </a:r>
            <a:r>
              <a:rPr lang="zh-CN" altLang="en-US" sz="2000" dirty="0">
                <a:latin typeface="微软雅黑" panose="020B0503020204020204" pitchFamily="34" charset="-122"/>
              </a:rPr>
              <a:t>递归写法需要</a:t>
            </a:r>
            <a:r>
              <a:rPr lang="en-US" altLang="zh-CN" sz="2000" dirty="0">
                <a:latin typeface="微软雅黑" panose="020B0503020204020204" pitchFamily="34" charset="-122"/>
              </a:rPr>
              <a:t>o(log(n))</a:t>
            </a:r>
            <a:r>
              <a:rPr lang="zh-CN" altLang="en-US" sz="2000" dirty="0">
                <a:latin typeface="微软雅黑" panose="020B0503020204020204" pitchFamily="34" charset="-122"/>
              </a:rPr>
              <a:t>额外空间，非递归写法需要</a:t>
            </a:r>
            <a:r>
              <a:rPr lang="en-US" altLang="zh-CN" sz="2000" dirty="0">
                <a:latin typeface="微软雅黑" panose="020B0503020204020204" pitchFamily="34" charset="-122"/>
              </a:rPr>
              <a:t>O(1)</a:t>
            </a:r>
            <a:r>
              <a:rPr lang="zh-CN" altLang="en-US" sz="2000" dirty="0">
                <a:latin typeface="微软雅黑" panose="020B0503020204020204" pitchFamily="34" charset="-122"/>
              </a:rPr>
              <a:t>额外空间。</a:t>
            </a:r>
            <a:endParaRPr lang="en-US" altLang="zh-CN" sz="2000" dirty="0">
              <a:latin typeface="微软雅黑" panose="020B0503020204020204" pitchFamily="34" charset="-122"/>
            </a:endParaRP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7</a:t>
            </a:fld>
            <a:endParaRPr lang="zh-CN" altLang="en-US" sz="1200" smtClean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0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ctrTitle"/>
          </p:nvPr>
        </p:nvSpPr>
        <p:spPr>
          <a:xfrm>
            <a:off x="-36513" y="2427288"/>
            <a:ext cx="2952751" cy="504825"/>
          </a:xfrm>
        </p:spPr>
        <p:txBody>
          <a:bodyPr/>
          <a:lstStyle/>
          <a:p>
            <a:pPr eaLnBrk="1" hangingPunct="1"/>
            <a:r>
              <a:rPr lang="zh-CN" altLang="en-US" sz="2200" dirty="0" smtClean="0"/>
              <a:t>堆的操作</a:t>
            </a:r>
          </a:p>
        </p:txBody>
      </p:sp>
      <p:sp>
        <p:nvSpPr>
          <p:cNvPr id="11267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</a:p>
        </p:txBody>
      </p:sp>
      <p:sp>
        <p:nvSpPr>
          <p:cNvPr id="11268" name="TextBox 7"/>
          <p:cNvSpPr txBox="1">
            <a:spLocks noChangeArrowheads="1"/>
          </p:cNvSpPr>
          <p:nvPr/>
        </p:nvSpPr>
        <p:spPr bwMode="auto">
          <a:xfrm>
            <a:off x="7317859" y="4591546"/>
            <a:ext cx="182614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 smtClean="0">
                <a:latin typeface="微软雅黑" panose="020B0503020204020204" pitchFamily="34" charset="-122"/>
              </a:rPr>
              <a:t>泰国普吉岛最南端</a:t>
            </a:r>
            <a:endParaRPr lang="zh-CN" altLang="en-US" sz="1600" dirty="0">
              <a:latin typeface="微软雅黑" panose="020B0503020204020204" pitchFamily="34" charset="-122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010" y="454273"/>
            <a:ext cx="617855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556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 smtClean="0"/>
              <a:t>堆的操作：添加一个元素</a:t>
            </a: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9</a:t>
            </a:fld>
            <a:endParaRPr lang="zh-CN" altLang="en-US" sz="1200" smtClean="0">
              <a:solidFill>
                <a:srgbClr val="898989"/>
              </a:solidFill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179388" y="1028700"/>
            <a:ext cx="8375650" cy="4114800"/>
          </a:xfrm>
        </p:spPr>
        <p:txBody>
          <a:bodyPr>
            <a:normAutofit/>
          </a:bodyPr>
          <a:lstStyle/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r>
              <a:rPr lang="zh-CN" altLang="en-US" sz="2000" dirty="0" smtClean="0">
                <a:latin typeface="微软雅黑" panose="020B0503020204020204" pitchFamily="34" charset="-122"/>
              </a:rPr>
              <a:t>假设堆存放在列表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a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中，长度为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n</a:t>
            </a:r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r>
              <a:rPr lang="zh-CN" altLang="en-US" sz="2000" dirty="0" smtClean="0">
                <a:latin typeface="微软雅黑" panose="020B0503020204020204" pitchFamily="34" charset="-122"/>
              </a:rPr>
              <a:t>添加元素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x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到列表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a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尾部，使其成为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a[n]</a:t>
            </a:r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r>
              <a:rPr lang="zh-CN" altLang="en-US" sz="2000" dirty="0" smtClean="0">
                <a:latin typeface="微软雅黑" panose="020B0503020204020204" pitchFamily="34" charset="-122"/>
              </a:rPr>
              <a:t>若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x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优先级高于其父结点，则令其和父结点交换，直到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x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优先级不高于其父结点，或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x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被交换到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a[0]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，变成堆顶为止。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</a:rPr>
              <a:t>此过程称为将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</a:rPr>
              <a:t>x"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</a:rPr>
              <a:t>上移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</a:rPr>
              <a:t>"</a:t>
            </a:r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r>
              <a:rPr lang="en-US" altLang="zh-CN" sz="2000" dirty="0" smtClean="0">
                <a:latin typeface="微软雅黑" panose="020B0503020204020204" pitchFamily="34" charset="-122"/>
              </a:rPr>
              <a:t>x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停止交换后，新的堆形成，长度为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n+1</a:t>
            </a:r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endParaRPr lang="en-US" altLang="zh-CN" sz="2000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altLang="zh-CN" sz="2000" dirty="0" smtClean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altLang="zh-CN" sz="2000" dirty="0" smtClean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848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经典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55148</TotalTime>
  <Words>1582</Words>
  <Application>Microsoft Office PowerPoint</Application>
  <PresentationFormat>全屏显示(16:9)</PresentationFormat>
  <Paragraphs>473</Paragraphs>
  <Slides>36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5" baseType="lpstr">
      <vt:lpstr>黑体</vt:lpstr>
      <vt:lpstr>宋体</vt:lpstr>
      <vt:lpstr>微软雅黑</vt:lpstr>
      <vt:lpstr>Arial</vt:lpstr>
      <vt:lpstr>Calibri</vt:lpstr>
      <vt:lpstr>Courier New</vt:lpstr>
      <vt:lpstr>Times New Roman</vt:lpstr>
      <vt:lpstr>Wingdings</vt:lpstr>
      <vt:lpstr>Office 主题</vt:lpstr>
      <vt:lpstr>数据结构和算法 （Python描述）</vt:lpstr>
      <vt:lpstr>堆</vt:lpstr>
      <vt:lpstr>堆的定义、性质 和用途</vt:lpstr>
      <vt:lpstr>堆的定义</vt:lpstr>
      <vt:lpstr>堆的存储</vt:lpstr>
      <vt:lpstr>堆的性质</vt:lpstr>
      <vt:lpstr>堆的作用</vt:lpstr>
      <vt:lpstr>堆的操作</vt:lpstr>
      <vt:lpstr>堆的操作：添加一个元素</vt:lpstr>
      <vt:lpstr>堆的操作：添加一个元素</vt:lpstr>
      <vt:lpstr>堆的操作：添加一个元素</vt:lpstr>
      <vt:lpstr>堆的操作：添加一个元素</vt:lpstr>
      <vt:lpstr>堆的操作：删除堆顶元素</vt:lpstr>
      <vt:lpstr>堆的操作：删除堆顶元素</vt:lpstr>
      <vt:lpstr>堆的操作：删除堆顶元素</vt:lpstr>
      <vt:lpstr>堆的操作：删除堆顶元素</vt:lpstr>
      <vt:lpstr>堆的操作：删除堆顶元素</vt:lpstr>
      <vt:lpstr>堆的操作：建堆</vt:lpstr>
      <vt:lpstr>堆的操作：建堆</vt:lpstr>
      <vt:lpstr>堆的操作：建堆</vt:lpstr>
      <vt:lpstr>堆的操作：建堆</vt:lpstr>
      <vt:lpstr>堆的操作：建堆</vt:lpstr>
      <vt:lpstr>堆的应用</vt:lpstr>
      <vt:lpstr>PowerPoint 演示文稿</vt:lpstr>
      <vt:lpstr>堆的应用：堆排序</vt:lpstr>
      <vt:lpstr>堆排序</vt:lpstr>
      <vt:lpstr>堆的实现</vt:lpstr>
      <vt:lpstr>堆的实现</vt:lpstr>
      <vt:lpstr>堆的实现</vt:lpstr>
      <vt:lpstr>堆的实现</vt:lpstr>
      <vt:lpstr>堆的实现</vt:lpstr>
      <vt:lpstr>堆的实现</vt:lpstr>
      <vt:lpstr>Python中的堆</vt:lpstr>
      <vt:lpstr>python中的堆：heapq</vt:lpstr>
      <vt:lpstr>python中的堆：heapq</vt:lpstr>
      <vt:lpstr>python中的堆：heapq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guowei</dc:creator>
  <cp:lastModifiedBy>Wei Guo</cp:lastModifiedBy>
  <cp:revision>748</cp:revision>
  <dcterms:modified xsi:type="dcterms:W3CDTF">2022-04-01T05:06:39Z</dcterms:modified>
</cp:coreProperties>
</file>